
<file path=[Content_Types].xml><?xml version="1.0" encoding="utf-8"?>
<Types xmlns="http://schemas.openxmlformats.org/package/2006/content-types">
  <Default Extension="bin" ContentType="application/vnd.openxmlformats-officedocument.oleObject"/>
  <Default Extension="bmp" ContentType="image/bmp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  <p:sldMasterId id="2147483701" r:id="rId2"/>
  </p:sldMasterIdLst>
  <p:notesMasterIdLst>
    <p:notesMasterId r:id="rId76"/>
  </p:notesMasterIdLst>
  <p:sldIdLst>
    <p:sldId id="527" r:id="rId3"/>
    <p:sldId id="545" r:id="rId4"/>
    <p:sldId id="567" r:id="rId5"/>
    <p:sldId id="568" r:id="rId6"/>
    <p:sldId id="543" r:id="rId7"/>
    <p:sldId id="570" r:id="rId8"/>
    <p:sldId id="597" r:id="rId9"/>
    <p:sldId id="599" r:id="rId10"/>
    <p:sldId id="600" r:id="rId11"/>
    <p:sldId id="604" r:id="rId12"/>
    <p:sldId id="606" r:id="rId13"/>
    <p:sldId id="607" r:id="rId14"/>
    <p:sldId id="608" r:id="rId15"/>
    <p:sldId id="605" r:id="rId16"/>
    <p:sldId id="562" r:id="rId17"/>
    <p:sldId id="609" r:id="rId18"/>
    <p:sldId id="612" r:id="rId19"/>
    <p:sldId id="569" r:id="rId20"/>
    <p:sldId id="571" r:id="rId21"/>
    <p:sldId id="602" r:id="rId22"/>
    <p:sldId id="603" r:id="rId23"/>
    <p:sldId id="563" r:id="rId24"/>
    <p:sldId id="564" r:id="rId25"/>
    <p:sldId id="565" r:id="rId26"/>
    <p:sldId id="611" r:id="rId27"/>
    <p:sldId id="613" r:id="rId28"/>
    <p:sldId id="572" r:id="rId29"/>
    <p:sldId id="573" r:id="rId30"/>
    <p:sldId id="577" r:id="rId31"/>
    <p:sldId id="582" r:id="rId32"/>
    <p:sldId id="583" r:id="rId33"/>
    <p:sldId id="584" r:id="rId34"/>
    <p:sldId id="578" r:id="rId35"/>
    <p:sldId id="579" r:id="rId36"/>
    <p:sldId id="580" r:id="rId37"/>
    <p:sldId id="574" r:id="rId38"/>
    <p:sldId id="585" r:id="rId39"/>
    <p:sldId id="588" r:id="rId40"/>
    <p:sldId id="593" r:id="rId41"/>
    <p:sldId id="590" r:id="rId42"/>
    <p:sldId id="591" r:id="rId43"/>
    <p:sldId id="592" r:id="rId44"/>
    <p:sldId id="594" r:id="rId45"/>
    <p:sldId id="595" r:id="rId46"/>
    <p:sldId id="596" r:id="rId47"/>
    <p:sldId id="614" r:id="rId48"/>
    <p:sldId id="615" r:id="rId49"/>
    <p:sldId id="587" r:id="rId50"/>
    <p:sldId id="546" r:id="rId51"/>
    <p:sldId id="533" r:id="rId52"/>
    <p:sldId id="548" r:id="rId53"/>
    <p:sldId id="551" r:id="rId54"/>
    <p:sldId id="541" r:id="rId55"/>
    <p:sldId id="528" r:id="rId56"/>
    <p:sldId id="552" r:id="rId57"/>
    <p:sldId id="544" r:id="rId58"/>
    <p:sldId id="553" r:id="rId59"/>
    <p:sldId id="532" r:id="rId60"/>
    <p:sldId id="534" r:id="rId61"/>
    <p:sldId id="554" r:id="rId62"/>
    <p:sldId id="547" r:id="rId63"/>
    <p:sldId id="555" r:id="rId64"/>
    <p:sldId id="561" r:id="rId65"/>
    <p:sldId id="535" r:id="rId66"/>
    <p:sldId id="536" r:id="rId67"/>
    <p:sldId id="539" r:id="rId68"/>
    <p:sldId id="529" r:id="rId69"/>
    <p:sldId id="531" r:id="rId70"/>
    <p:sldId id="530" r:id="rId71"/>
    <p:sldId id="556" r:id="rId72"/>
    <p:sldId id="557" r:id="rId73"/>
    <p:sldId id="558" r:id="rId74"/>
    <p:sldId id="537" r:id="rId75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404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034"/>
    <a:srgbClr val="FF7603"/>
    <a:srgbClr val="464547"/>
    <a:srgbClr val="CDCECD"/>
    <a:srgbClr val="CECECE"/>
    <a:srgbClr val="FF5B5B"/>
    <a:srgbClr val="8E24C9"/>
    <a:srgbClr val="162365"/>
    <a:srgbClr val="16DBC4"/>
    <a:srgbClr val="16D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970"/>
    <p:restoredTop sz="76442" autoAdjust="0"/>
  </p:normalViewPr>
  <p:slideViewPr>
    <p:cSldViewPr snapToGrid="0" snapToObjects="1" showGuides="1">
      <p:cViewPr>
        <p:scale>
          <a:sx n="150" d="100"/>
          <a:sy n="150" d="100"/>
        </p:scale>
        <p:origin x="2104" y="356"/>
      </p:cViewPr>
      <p:guideLst>
        <p:guide pos="2404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/Relationships>
</file>

<file path=ppt/media/image1.wmf>
</file>

<file path=ppt/media/image10.wmf>
</file>

<file path=ppt/media/image11.wmf>
</file>

<file path=ppt/media/image12.jpg>
</file>

<file path=ppt/media/image13.wmf>
</file>

<file path=ppt/media/image14.wmf>
</file>

<file path=ppt/media/image15.jpg>
</file>

<file path=ppt/media/image16.wmf>
</file>

<file path=ppt/media/image17.jpg>
</file>

<file path=ppt/media/image18.png>
</file>

<file path=ppt/media/image19.png>
</file>

<file path=ppt/media/image2.wmf>
</file>

<file path=ppt/media/image20.png>
</file>

<file path=ppt/media/image21.png>
</file>

<file path=ppt/media/image22.bmp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jpg>
</file>

<file path=ppt/media/image31.bmp>
</file>

<file path=ppt/media/image32.png>
</file>

<file path=ppt/media/image4.jpg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CCFF00-D096-6448-99A9-1B5E392E5640}" type="datetimeFigureOut">
              <a:rPr lang="nb-NO" smtClean="0"/>
              <a:t>24.08.2022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46E90B-2657-364C-8B68-BE49C2816B41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37668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Kotlin</a:t>
            </a:r>
          </a:p>
          <a:p>
            <a:r>
              <a:rPr lang="nb-NO" dirty="0"/>
              <a:t>Pirre nysgjerrighet</a:t>
            </a:r>
          </a:p>
          <a:p>
            <a:r>
              <a:rPr lang="nb-NO" dirty="0"/>
              <a:t>Grense til mild underholdning</a:t>
            </a:r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Bryte ned alt -&gt; sy det sammen</a:t>
            </a:r>
          </a:p>
          <a:p>
            <a:r>
              <a:rPr lang="nb-NO" dirty="0"/>
              <a:t>Komposisjon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70966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Får ingen hjelp av compileren med unchecked exceptions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19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40479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35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39408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Lite visste du at togreisen du skulle begi deg ut på skulle bli en reise mellom verdener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37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54899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40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590003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43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433139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44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413711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Partial application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  <a:p>
            <a:r>
              <a:rPr lang="nb-NO" dirty="0"/>
              <a:t>Bibliotek som heter Arrow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46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31504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«Kalt funksjonen» med ett argument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47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74028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I lyst av hvordan å bryte ned i små biter</a:t>
            </a:r>
          </a:p>
          <a:p>
            <a:r>
              <a:rPr lang="nb-NO" dirty="0"/>
              <a:t>Kontrollflyt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51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797054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Hvis du er i markedet for et FP-bibliotek så er du i markedet for et annet språk</a:t>
            </a:r>
          </a:p>
          <a:p>
            <a:r>
              <a:rPr lang="nb-NO" dirty="0"/>
              <a:t>Ikke svøm mot strømmen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72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81094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Avgang</a:t>
            </a:r>
          </a:p>
          <a:p>
            <a:r>
              <a:rPr lang="nb-NO" dirty="0"/>
              <a:t>  </a:t>
            </a:r>
          </a:p>
          <a:p>
            <a:r>
              <a:rPr lang="nb-NO" dirty="0"/>
              <a:t>  Hvor befinner vi oss?</a:t>
            </a:r>
          </a:p>
          <a:p>
            <a:r>
              <a:rPr lang="nb-NO" dirty="0"/>
              <a:t>  Hva ser vi rundt oss?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/>
              <a:t>  Ting som kan gjøre kode vanskeligere å forstå</a:t>
            </a:r>
          </a:p>
          <a:p>
            <a:r>
              <a:rPr lang="nb-NO" dirty="0"/>
              <a:t>  Ting som kan gjøre kode enkel å forstå</a:t>
            </a:r>
          </a:p>
          <a:p>
            <a:endParaRPr lang="nb-NO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/>
              <a:t>Hva skal vi ta med oss?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/>
              <a:t>  Vertøykasse – mange verktøy tilgjengelig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nb-NO" dirty="0"/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/>
              <a:t>Hvor skal vi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225218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Resonnere</a:t>
            </a:r>
          </a:p>
          <a:p>
            <a:endParaRPr lang="nb-NO" dirty="0"/>
          </a:p>
          <a:p>
            <a:r>
              <a:rPr lang="nb-NO" dirty="0"/>
              <a:t>Mange teknikker, mantra</a:t>
            </a:r>
          </a:p>
          <a:p>
            <a:endParaRPr lang="nb-NO" dirty="0"/>
          </a:p>
          <a:p>
            <a:r>
              <a:rPr lang="nb-NO" dirty="0"/>
              <a:t>Modulær, løst kobla</a:t>
            </a:r>
          </a:p>
          <a:p>
            <a:endParaRPr lang="nb-NO" dirty="0"/>
          </a:p>
          <a:p>
            <a:r>
              <a:rPr lang="nb-NO" dirty="0"/>
              <a:t>Løsning på 3: Fail fast</a:t>
            </a:r>
          </a:p>
          <a:p>
            <a:endParaRPr lang="nb-NO" dirty="0"/>
          </a:p>
          <a:p>
            <a:r>
              <a:rPr lang="nb-NO" dirty="0"/>
              <a:t>Fokus på den siste</a:t>
            </a:r>
          </a:p>
          <a:p>
            <a:endParaRPr lang="nb-NO" dirty="0"/>
          </a:p>
          <a:p>
            <a:r>
              <a:rPr lang="nb-NO" dirty="0"/>
              <a:t>Bryte ned kode i små problemer -&gt; Helt nødvendig at man kan forstå i isolasjon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45907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AuthorizerRestAdvokat.java</a:t>
            </a:r>
          </a:p>
          <a:p>
            <a:endParaRPr lang="nb-NO" dirty="0"/>
          </a:p>
          <a:p>
            <a:r>
              <a:rPr lang="nb-NO" dirty="0"/>
              <a:t>Denne klassen har i utgangspunkt kun ansvar for tilgangskontroll</a:t>
            </a:r>
          </a:p>
          <a:p>
            <a:r>
              <a:rPr lang="nb-NO" dirty="0"/>
              <a:t>Implementasjonen heter tross alt noe med Rest – et valg om å blande hensyn</a:t>
            </a:r>
          </a:p>
          <a:p>
            <a:endParaRPr lang="nb-NO" dirty="0"/>
          </a:p>
          <a:p>
            <a:r>
              <a:rPr lang="nb-NO" dirty="0"/>
              <a:t>Eksempel på at det på bunnen må vite om det over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367349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Controller for filnedlasting</a:t>
            </a:r>
          </a:p>
          <a:p>
            <a:endParaRPr lang="nb-NO" dirty="0"/>
          </a:p>
          <a:p>
            <a:r>
              <a:rPr lang="nb-NO" dirty="0"/>
              <a:t>Fjerna litt unødvendig kode</a:t>
            </a:r>
          </a:p>
          <a:p>
            <a:endParaRPr lang="nb-NO" dirty="0"/>
          </a:p>
          <a:p>
            <a:r>
              <a:rPr lang="nb-NO" dirty="0"/>
              <a:t>System.IO exceptions må oversettes til controlleren sitt språk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8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97543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I motsatt enda av skalaen finner man rene funksjoner</a:t>
            </a:r>
          </a:p>
          <a:p>
            <a:endParaRPr lang="nb-NO" dirty="0"/>
          </a:p>
          <a:p>
            <a:r>
              <a:rPr lang="nb-NO" dirty="0"/>
              <a:t>En applikasjon med bare rene funksjoner gjør ingenting</a:t>
            </a:r>
          </a:p>
          <a:p>
            <a:endParaRPr lang="nb-NO" dirty="0"/>
          </a:p>
          <a:p>
            <a:r>
              <a:rPr lang="nb-NO" dirty="0"/>
              <a:t>Stopper oss ikke fra å strebe etter at så mye som mulig av koden vår er rene funksjoner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10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098359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11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829101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 dirty="0"/>
              <a:t>Hvis man ikke hadde sjekket for null så ville man kastet en exception</a:t>
            </a:r>
          </a:p>
          <a:p>
            <a:endParaRPr lang="nb-NO" dirty="0"/>
          </a:p>
          <a:p>
            <a:r>
              <a:rPr lang="nb-NO" dirty="0"/>
              <a:t>Da ville ikke funksjonen divide være definert når divisor argumentet er 0 =&gt; ikke en ren funksjon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13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08221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b-NO" dirty="0"/>
              <a:t>Make illegal states unrepresentable!</a:t>
            </a:r>
          </a:p>
          <a:p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46E90B-2657-364C-8B68-BE49C2816B41}" type="slidenum">
              <a:rPr lang="nb-NO" smtClean="0"/>
              <a:t>14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565224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side/tit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65188" y="1419226"/>
            <a:ext cx="5759450" cy="2016124"/>
          </a:xfrm>
        </p:spPr>
        <p:txBody>
          <a:bodyPr anchor="b"/>
          <a:lstStyle>
            <a:lvl1pPr algn="l">
              <a:lnSpc>
                <a:spcPts val="43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nb-NO" noProof="0" dirty="0"/>
              <a:t>&lt;Tittel på presentasjonen&gt;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65188" y="3713162"/>
            <a:ext cx="5759450" cy="874711"/>
          </a:xfrm>
        </p:spPr>
        <p:txBody>
          <a:bodyPr anchor="t"/>
          <a:lstStyle>
            <a:lvl1pPr marL="0" indent="0" algn="l">
              <a:spcBef>
                <a:spcPts val="200"/>
              </a:spcBef>
              <a:spcAft>
                <a:spcPts val="200"/>
              </a:spcAft>
              <a:buNone/>
              <a:defRPr sz="140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b-NO" noProof="0" dirty="0"/>
              <a:t>&lt;Navn og rolle på hun/han som presenterer&gt;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431801" y="261938"/>
            <a:ext cx="1494104" cy="288925"/>
          </a:xfrm>
        </p:spPr>
        <p:txBody>
          <a:bodyPr anchor="ctr"/>
          <a:lstStyle>
            <a:lvl1pPr marL="0" indent="0">
              <a:buNone/>
              <a:defRPr sz="9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&lt;Bekk&gt;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2519363" y="261938"/>
            <a:ext cx="4105275" cy="288925"/>
          </a:xfrm>
        </p:spPr>
        <p:txBody>
          <a:bodyPr anchor="ctr"/>
          <a:lstStyle>
            <a:lvl1pPr marL="0" indent="0" algn="ctr">
              <a:buNone/>
              <a:defRPr sz="9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&lt;Kunde og/eller anledning&gt;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7223603" y="261938"/>
            <a:ext cx="1494104" cy="288925"/>
          </a:xfrm>
        </p:spPr>
        <p:txBody>
          <a:bodyPr anchor="ctr"/>
          <a:lstStyle>
            <a:lvl1pPr marL="0" indent="0" algn="r">
              <a:buNone/>
              <a:defRPr sz="900"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&lt;Tidspunkt&gt;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n kolonne m/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7700" y="1851026"/>
            <a:ext cx="5976938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47700" y="1419226"/>
            <a:ext cx="5976938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kolonn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1708149"/>
            <a:ext cx="3601557" cy="3168650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894743" y="1708150"/>
            <a:ext cx="3601557" cy="3168650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kolonner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5187" y="1708150"/>
            <a:ext cx="3601617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2128111"/>
            <a:ext cx="3601557" cy="2748688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894743" y="2128112"/>
            <a:ext cx="3601557" cy="2748688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94683" y="1708150"/>
            <a:ext cx="3601617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kolonner m/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idx="13" hasCustomPrompt="1"/>
          </p:nvPr>
        </p:nvSpPr>
        <p:spPr>
          <a:xfrm>
            <a:off x="647700" y="1851026"/>
            <a:ext cx="3696066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47700" y="1419226"/>
            <a:ext cx="3696066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800234" y="1851026"/>
            <a:ext cx="3696066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800234" y="1419226"/>
            <a:ext cx="3696066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kolonn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1708149"/>
            <a:ext cx="2415600" cy="3168650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0"/>
            <a:r>
              <a:rPr lang="nb-NO" noProof="0" dirty="0"/>
              <a:t>&lt;Tekst&gt;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582694" y="1708150"/>
            <a:ext cx="2415600" cy="3168650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0"/>
            <a:r>
              <a:rPr lang="nb-NO" noProof="0" dirty="0"/>
              <a:t>&lt;Tekst&gt;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6300200" y="1708150"/>
            <a:ext cx="2415600" cy="3168650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0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kolonner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65188" y="1710667"/>
            <a:ext cx="2415640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6" hasCustomPrompt="1"/>
          </p:nvPr>
        </p:nvSpPr>
        <p:spPr>
          <a:xfrm>
            <a:off x="865189" y="2130628"/>
            <a:ext cx="2415600" cy="2746172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3588070" y="1710667"/>
            <a:ext cx="2415640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588071" y="2130628"/>
            <a:ext cx="2415600" cy="2746172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6304177" y="1710667"/>
            <a:ext cx="2415640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304178" y="2130628"/>
            <a:ext cx="2415600" cy="2746172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 kolonner m/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47700" y="1851026"/>
            <a:ext cx="2417188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47700" y="1419226"/>
            <a:ext cx="2417188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7" hasCustomPrompt="1"/>
          </p:nvPr>
        </p:nvSpPr>
        <p:spPr>
          <a:xfrm>
            <a:off x="3363406" y="1851026"/>
            <a:ext cx="2417188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3363406" y="1419226"/>
            <a:ext cx="2417188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9" hasCustomPrompt="1"/>
          </p:nvPr>
        </p:nvSpPr>
        <p:spPr>
          <a:xfrm>
            <a:off x="6086288" y="1851026"/>
            <a:ext cx="2417188" cy="3025774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6086288" y="1419226"/>
            <a:ext cx="2417188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+ tekst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894743" y="2128112"/>
            <a:ext cx="3601557" cy="2748688"/>
          </a:xfrm>
        </p:spPr>
        <p:txBody>
          <a:bodyPr/>
          <a:lstStyle>
            <a:lvl1pPr marL="0" indent="0">
              <a:buNone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94683" y="1708150"/>
            <a:ext cx="3601617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865188" y="1708150"/>
            <a:ext cx="3490912" cy="287972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 bild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65188" y="1708150"/>
            <a:ext cx="3490912" cy="287972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4899501" y="1708150"/>
            <a:ext cx="3490912" cy="287972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ni-CV, bilde + tittel +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763202" y="842963"/>
            <a:ext cx="2181820" cy="2905671"/>
          </a:xfrm>
        </p:spPr>
        <p:txBody>
          <a:bodyPr bIns="720000" anchor="ctr"/>
          <a:lstStyle>
            <a:lvl1pPr marL="0" indent="0" algn="ctr">
              <a:buNone/>
              <a:defRPr sz="13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905802" y="3112021"/>
            <a:ext cx="2450299" cy="1027312"/>
          </a:xfrm>
          <a:solidFill>
            <a:srgbClr val="1A1A1A"/>
          </a:solidFill>
        </p:spPr>
        <p:txBody>
          <a:bodyPr anchor="ctr"/>
          <a:lstStyle>
            <a:lvl1pPr marL="0" indent="0">
              <a:buNone/>
              <a:defRPr sz="11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&lt;…&gt;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2083471" y="3288113"/>
            <a:ext cx="2185419" cy="286239"/>
          </a:xfrm>
        </p:spPr>
        <p:txBody>
          <a:bodyPr anchor="t"/>
          <a:lstStyle>
            <a:lvl1pPr marL="0" indent="0">
              <a:buNone/>
              <a:defRPr sz="1300" b="0" i="0">
                <a:solidFill>
                  <a:schemeClr val="bg1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083471" y="3581910"/>
            <a:ext cx="2185419" cy="265343"/>
          </a:xfrm>
        </p:spPr>
        <p:txBody>
          <a:bodyPr anchor="t"/>
          <a:lstStyle>
            <a:lvl1pPr marL="0" indent="0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 dirty="0"/>
              <a:t>&lt;Rolle og/eller tittel&gt;</a:t>
            </a:r>
          </a:p>
        </p:txBody>
      </p:sp>
      <p:sp>
        <p:nvSpPr>
          <p:cNvPr id="19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4787900" y="1419225"/>
            <a:ext cx="3708400" cy="3457574"/>
          </a:xfrm>
        </p:spPr>
        <p:txBody>
          <a:bodyPr anchor="t"/>
          <a:lstStyle>
            <a:lvl1pPr marL="0" indent="0">
              <a:buNone/>
              <a:defRPr sz="12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5187" y="370700"/>
            <a:ext cx="4786313" cy="1048525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nb-NO" noProof="0" dirty="0"/>
              <a:t>&lt;Agenda&gt;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1995488"/>
            <a:ext cx="5759450" cy="2881312"/>
          </a:xfrm>
        </p:spPr>
        <p:txBody>
          <a:bodyPr/>
          <a:lstStyle>
            <a:lvl1pPr>
              <a:spcBef>
                <a:spcPts val="400"/>
              </a:spcBef>
              <a:spcAft>
                <a:spcPts val="400"/>
              </a:spcAft>
              <a:buFont typeface="+mj-lt"/>
              <a:buAutoNum type="arabicPeriod"/>
              <a:defRPr/>
            </a:lvl1pPr>
            <a:lvl2pPr>
              <a:buFont typeface="+mj-lt"/>
              <a:buAutoNum type="arabicPeriod"/>
              <a:defRPr/>
            </a:lvl2pPr>
            <a:lvl3pPr>
              <a:buFont typeface="+mj-lt"/>
              <a:buAutoNum type="arabicPeriod"/>
              <a:defRPr/>
            </a:lvl3pPr>
            <a:lvl4pPr>
              <a:buFont typeface="+mj-lt"/>
              <a:buAutoNum type="arabicPeriod"/>
              <a:defRPr/>
            </a:lvl4pPr>
            <a:lvl5pPr>
              <a:buFont typeface="+mj-lt"/>
              <a:buAutoNum type="arabicPeriod"/>
              <a:defRPr/>
            </a:lvl5pPr>
          </a:lstStyle>
          <a:p>
            <a:pPr lvl="0"/>
            <a:r>
              <a:rPr lang="nb-NO" noProof="0" dirty="0"/>
              <a:t>&lt;Første punkt&gt;</a:t>
            </a:r>
          </a:p>
          <a:p>
            <a:pPr lvl="0"/>
            <a:r>
              <a:rPr lang="nb-NO" noProof="0" dirty="0"/>
              <a:t>&lt;Andre punkt&gt;</a:t>
            </a:r>
          </a:p>
          <a:p>
            <a:pPr lvl="0"/>
            <a:r>
              <a:rPr lang="nb-NO" noProof="0" dirty="0"/>
              <a:t>&lt;…&gt;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k (no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65188" y="1570266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865187" y="3801245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5187" y="4034286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2857386" y="1570266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849584" y="1570266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841782" y="1570266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2856897" y="3801245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2856897" y="4034286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4848607" y="3801245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848607" y="4034286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6840317" y="3801245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6840317" y="4034286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Tittel</a:t>
            </a:r>
            <a:r>
              <a:rPr lang="en-US" dirty="0"/>
              <a:t>&gt;</a:t>
            </a:r>
            <a:endParaRPr lang="nb-NO" dirty="0"/>
          </a:p>
        </p:txBody>
      </p:sp>
    </p:spTree>
  </p:cSld>
  <p:clrMapOvr>
    <a:masterClrMapping/>
  </p:clrMapOvr>
  <p:transition spd="med"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k (noen, alt. oppset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65188" y="1423647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865187" y="3654626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5187" y="3887667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2857386" y="2139950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4849584" y="1423647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841782" y="2139950"/>
            <a:ext cx="1654175" cy="2204064"/>
          </a:xfrm>
        </p:spPr>
        <p:txBody>
          <a:bodyPr bIns="720000" anchor="ctr"/>
          <a:lstStyle>
            <a:lvl1pPr marL="0" indent="0" algn="ctr">
              <a:buNone/>
              <a:defRPr sz="11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8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2856897" y="4370929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49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2856897" y="4603970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50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4848607" y="3654626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51" name="Text Placeholder 12"/>
          <p:cNvSpPr>
            <a:spLocks noGrp="1"/>
          </p:cNvSpPr>
          <p:nvPr>
            <p:ph type="body" sz="quarter" idx="20" hasCustomPrompt="1"/>
          </p:nvPr>
        </p:nvSpPr>
        <p:spPr>
          <a:xfrm>
            <a:off x="4848607" y="3887667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52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6840317" y="4370929"/>
            <a:ext cx="1715103" cy="233041"/>
          </a:xfrm>
        </p:spPr>
        <p:txBody>
          <a:bodyPr wrap="none" lIns="0" anchor="ctr"/>
          <a:lstStyle>
            <a:lvl1pPr marL="0" indent="0">
              <a:buNone/>
              <a:defRPr sz="12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53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6840317" y="4603970"/>
            <a:ext cx="1715103" cy="224588"/>
          </a:xfrm>
        </p:spPr>
        <p:txBody>
          <a:bodyPr wrap="square" lIns="0" tIns="18000" rIns="0" bIns="36000" anchor="t"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1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Tittel</a:t>
            </a:r>
            <a:r>
              <a:rPr lang="en-US" dirty="0"/>
              <a:t>&gt;</a:t>
            </a:r>
            <a:endParaRPr lang="nb-NO" dirty="0"/>
          </a:p>
        </p:txBody>
      </p:sp>
    </p:spTree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k (m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865188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2" hasCustomPrompt="1"/>
          </p:nvPr>
        </p:nvSpPr>
        <p:spPr>
          <a:xfrm>
            <a:off x="865188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65188" y="2924265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18" name="Picture Placeholder 3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865188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865188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865188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21" name="Picture Placeholder 3"/>
          <p:cNvSpPr>
            <a:spLocks noGrp="1" noChangeAspect="1"/>
          </p:cNvSpPr>
          <p:nvPr>
            <p:ph type="pic" sz="quarter" idx="17" hasCustomPrompt="1"/>
          </p:nvPr>
        </p:nvSpPr>
        <p:spPr>
          <a:xfrm>
            <a:off x="2502782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2502782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2502782" y="2924265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24" name="Picture Placeholder 3"/>
          <p:cNvSpPr>
            <a:spLocks noGrp="1" noChangeAspect="1"/>
          </p:cNvSpPr>
          <p:nvPr>
            <p:ph type="pic" sz="quarter" idx="20" hasCustomPrompt="1"/>
          </p:nvPr>
        </p:nvSpPr>
        <p:spPr>
          <a:xfrm>
            <a:off x="2502782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5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2502782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26" name="Text Placeholder 12"/>
          <p:cNvSpPr>
            <a:spLocks noGrp="1"/>
          </p:cNvSpPr>
          <p:nvPr>
            <p:ph type="body" sz="quarter" idx="22" hasCustomPrompt="1"/>
          </p:nvPr>
        </p:nvSpPr>
        <p:spPr>
          <a:xfrm>
            <a:off x="2502782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27" name="Picture Placeholder 3"/>
          <p:cNvSpPr>
            <a:spLocks noGrp="1" noChangeAspect="1"/>
          </p:cNvSpPr>
          <p:nvPr>
            <p:ph type="pic" sz="quarter" idx="23" hasCustomPrompt="1"/>
          </p:nvPr>
        </p:nvSpPr>
        <p:spPr>
          <a:xfrm>
            <a:off x="4140376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8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4140376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29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4140376" y="2924265"/>
            <a:ext cx="1198324" cy="124800"/>
          </a:xfrm>
        </p:spPr>
        <p:txBody>
          <a:bodyPr wrap="none" lIns="0" anchor="ctr"/>
          <a:lstStyle>
            <a:lvl1pPr marL="0" marR="0" indent="0" algn="l" defTabSz="6840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Tx/>
              <a:buSzTx/>
              <a:buFont typeface="Arial" charset="0"/>
              <a:buNone/>
              <a:tabLst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0" name="Picture Placeholder 3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4140376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31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4140376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32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4140376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3" name="Picture Placeholder 3"/>
          <p:cNvSpPr>
            <a:spLocks noGrp="1" noChangeAspect="1"/>
          </p:cNvSpPr>
          <p:nvPr>
            <p:ph type="pic" sz="quarter" idx="29" hasCustomPrompt="1"/>
          </p:nvPr>
        </p:nvSpPr>
        <p:spPr>
          <a:xfrm>
            <a:off x="5777970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5777970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35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5777970" y="2924265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6" name="Picture Placeholder 3"/>
          <p:cNvSpPr>
            <a:spLocks noGrp="1" noChangeAspect="1"/>
          </p:cNvSpPr>
          <p:nvPr>
            <p:ph type="pic" sz="quarter" idx="32" hasCustomPrompt="1"/>
          </p:nvPr>
        </p:nvSpPr>
        <p:spPr>
          <a:xfrm>
            <a:off x="5777970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37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5777970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38" name="Text Placeholder 12"/>
          <p:cNvSpPr>
            <a:spLocks noGrp="1"/>
          </p:cNvSpPr>
          <p:nvPr>
            <p:ph type="body" sz="quarter" idx="34" hasCustomPrompt="1"/>
          </p:nvPr>
        </p:nvSpPr>
        <p:spPr>
          <a:xfrm>
            <a:off x="5777970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9" name="Picture Placeholder 3"/>
          <p:cNvSpPr>
            <a:spLocks noGrp="1" noChangeAspect="1"/>
          </p:cNvSpPr>
          <p:nvPr>
            <p:ph type="pic" sz="quarter" idx="35" hasCustomPrompt="1"/>
          </p:nvPr>
        </p:nvSpPr>
        <p:spPr>
          <a:xfrm>
            <a:off x="7415563" y="1282066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0" name="Text Placeholder 12"/>
          <p:cNvSpPr>
            <a:spLocks noGrp="1"/>
          </p:cNvSpPr>
          <p:nvPr>
            <p:ph type="body" sz="quarter" idx="36" hasCustomPrompt="1"/>
          </p:nvPr>
        </p:nvSpPr>
        <p:spPr>
          <a:xfrm>
            <a:off x="7415563" y="2752580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41" name="Text Placeholder 12"/>
          <p:cNvSpPr>
            <a:spLocks noGrp="1"/>
          </p:cNvSpPr>
          <p:nvPr>
            <p:ph type="body" sz="quarter" idx="37" hasCustomPrompt="1"/>
          </p:nvPr>
        </p:nvSpPr>
        <p:spPr>
          <a:xfrm>
            <a:off x="7415563" y="2924265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42" name="Picture Placeholder 3"/>
          <p:cNvSpPr>
            <a:spLocks noGrp="1" noChangeAspect="1"/>
          </p:cNvSpPr>
          <p:nvPr>
            <p:ph type="pic" sz="quarter" idx="38" hasCustomPrompt="1"/>
          </p:nvPr>
        </p:nvSpPr>
        <p:spPr>
          <a:xfrm>
            <a:off x="7415563" y="3230005"/>
            <a:ext cx="1080737" cy="1440000"/>
          </a:xfrm>
        </p:spPr>
        <p:txBody>
          <a:bodyPr bIns="540000" anchor="ctr"/>
          <a:lstStyle>
            <a:lvl1pPr marL="0" indent="0" algn="ctr">
              <a:buNone/>
              <a:defRPr sz="9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43" name="Text Placeholder 12"/>
          <p:cNvSpPr>
            <a:spLocks noGrp="1"/>
          </p:cNvSpPr>
          <p:nvPr>
            <p:ph type="body" sz="quarter" idx="39" hasCustomPrompt="1"/>
          </p:nvPr>
        </p:nvSpPr>
        <p:spPr>
          <a:xfrm>
            <a:off x="7415563" y="4700519"/>
            <a:ext cx="1198324" cy="171684"/>
          </a:xfrm>
        </p:spPr>
        <p:txBody>
          <a:bodyPr wrap="none" lIns="0" anchor="ctr"/>
          <a:lstStyle>
            <a:lvl1pPr marL="0" indent="0">
              <a:buNone/>
              <a:defRPr sz="800" b="0" i="0"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&lt;Fornavn&gt;</a:t>
            </a:r>
          </a:p>
        </p:txBody>
      </p:sp>
      <p:sp>
        <p:nvSpPr>
          <p:cNvPr id="44" name="Text Placeholder 12"/>
          <p:cNvSpPr>
            <a:spLocks noGrp="1"/>
          </p:cNvSpPr>
          <p:nvPr>
            <p:ph type="body" sz="quarter" idx="40" hasCustomPrompt="1"/>
          </p:nvPr>
        </p:nvSpPr>
        <p:spPr>
          <a:xfrm>
            <a:off x="7415563" y="4872204"/>
            <a:ext cx="1198324" cy="124800"/>
          </a:xfrm>
        </p:spPr>
        <p:txBody>
          <a:bodyPr wrap="none" lIns="0" anchor="ctr"/>
          <a:lstStyle>
            <a:lvl1pPr marL="0" indent="0">
              <a:buNone/>
              <a:defRPr sz="700" baseline="0"/>
            </a:lvl1pPr>
          </a:lstStyle>
          <a:p>
            <a:pPr lvl="0"/>
            <a:r>
              <a:rPr lang="nb-NO" noProof="0" dirty="0"/>
              <a:t>&lt;Rolle eller tittel&gt;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Tittel</a:t>
            </a:r>
            <a:r>
              <a:rPr lang="en-US" dirty="0"/>
              <a:t>&gt;</a:t>
            </a:r>
            <a:endParaRPr lang="nb-NO" dirty="0"/>
          </a:p>
        </p:txBody>
      </p:sp>
    </p:spTree>
  </p:cSld>
  <p:clrMapOvr>
    <a:masterClrMapping/>
  </p:clrMapOvr>
  <p:transition spd="med"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/prosjektreferan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865188" y="842963"/>
            <a:ext cx="7415212" cy="4033837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431801" y="261938"/>
            <a:ext cx="1494104" cy="288925"/>
          </a:xfrm>
        </p:spPr>
        <p:txBody>
          <a:bodyPr anchor="ctr"/>
          <a:lstStyle>
            <a:lvl1pPr marL="0" indent="0">
              <a:buNone/>
              <a:defRPr sz="10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&lt;Kunde&gt;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2519363" y="261938"/>
            <a:ext cx="4105275" cy="288925"/>
          </a:xfrm>
        </p:spPr>
        <p:txBody>
          <a:bodyPr anchor="ctr"/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&lt;Prosjekt og/eller løsning&gt;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7223603" y="261938"/>
            <a:ext cx="1494104" cy="288925"/>
          </a:xfrm>
        </p:spPr>
        <p:txBody>
          <a:bodyPr anchor="ctr"/>
          <a:lstStyle>
            <a:lvl1pPr marL="0" indent="0" algn="r">
              <a:buNone/>
              <a:defRPr sz="1000" baseline="0"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År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/prosjektreferanse m/tr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65188" y="2427288"/>
            <a:ext cx="2411412" cy="2449512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865188" y="1419225"/>
            <a:ext cx="5759450" cy="720725"/>
          </a:xfrm>
        </p:spPr>
        <p:txBody>
          <a:bodyPr/>
          <a:lstStyle>
            <a:lvl1pPr marL="0" indent="0">
              <a:spcBef>
                <a:spcPts val="300"/>
              </a:spcBef>
              <a:spcAft>
                <a:spcPts val="300"/>
              </a:spcAft>
              <a:buNone/>
              <a:defRPr sz="1300"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3582988" y="2427288"/>
            <a:ext cx="2411412" cy="2449512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00788" y="2427288"/>
            <a:ext cx="2411412" cy="2449512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Tittel</a:t>
            </a:r>
            <a:r>
              <a:rPr lang="en-US" dirty="0"/>
              <a:t>&gt;</a:t>
            </a:r>
            <a:endParaRPr lang="nb-NO" dirty="0"/>
          </a:p>
        </p:txBody>
      </p:sp>
    </p:spTree>
  </p:cSld>
  <p:clrMapOvr>
    <a:masterClrMapping/>
  </p:clrMapOvr>
  <p:transition spd="med"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de m/tekst på svar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143500"/>
          </a:xfrm>
        </p:spPr>
        <p:txBody>
          <a:bodyPr bIns="1080000" anchor="ctr"/>
          <a:lstStyle>
            <a:lvl1pPr marL="0" indent="0" algn="ctr">
              <a:buNone/>
              <a:defRPr sz="15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344319" y="2571750"/>
            <a:ext cx="3367882" cy="1752795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11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&lt;…&gt;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5539031" y="2744784"/>
            <a:ext cx="2891188" cy="838812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1pPr>
          </a:lstStyle>
          <a:p>
            <a:pPr lvl="0"/>
            <a:r>
              <a:rPr lang="nb-NO" noProof="0" dirty="0"/>
              <a:t>&lt;Kort beskrivelse av hva bildet viser&gt;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39030" y="3716883"/>
            <a:ext cx="2868840" cy="224106"/>
          </a:xfrm>
        </p:spPr>
        <p:txBody>
          <a:bodyPr anchor="ctr"/>
          <a:lstStyle>
            <a:lvl1pPr marL="0" indent="0">
              <a:buNone/>
              <a:defRPr sz="13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 dirty="0"/>
              <a:t>&lt;</a:t>
            </a:r>
            <a:r>
              <a:rPr lang="nb-NO" noProof="0" dirty="0" err="1"/>
              <a:t>F.eks</a:t>
            </a:r>
            <a:r>
              <a:rPr lang="nb-NO" noProof="0" dirty="0"/>
              <a:t> oppdragsgiver&gt;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539030" y="3951290"/>
            <a:ext cx="2868840" cy="224106"/>
          </a:xfrm>
        </p:spPr>
        <p:txBody>
          <a:bodyPr anchor="ctr"/>
          <a:lstStyle>
            <a:lvl1pPr marL="0" indent="0">
              <a:buNone/>
              <a:defRPr sz="13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 dirty="0"/>
              <a:t>&lt;</a:t>
            </a:r>
            <a:r>
              <a:rPr lang="nb-NO" noProof="0" dirty="0" err="1"/>
              <a:t>F.eks</a:t>
            </a:r>
            <a:r>
              <a:rPr lang="nb-NO" noProof="0" dirty="0"/>
              <a:t> år&gt;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de m/tekst på hvit bakgrun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143500"/>
          </a:xfrm>
          <a:solidFill>
            <a:schemeClr val="bg1">
              <a:lumMod val="95000"/>
            </a:schemeClr>
          </a:solidFill>
        </p:spPr>
        <p:txBody>
          <a:bodyPr bIns="1080000" anchor="ctr"/>
          <a:lstStyle>
            <a:lvl1pPr marL="0" indent="0" algn="ctr">
              <a:buNone/>
              <a:defRPr sz="15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  <p:sp>
        <p:nvSpPr>
          <p:cNvPr id="20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5344319" y="2571750"/>
            <a:ext cx="3367882" cy="1752795"/>
          </a:xfrm>
          <a:solidFill>
            <a:schemeClr val="bg1"/>
          </a:solidFill>
        </p:spPr>
        <p:txBody>
          <a:bodyPr anchor="ctr"/>
          <a:lstStyle>
            <a:lvl1pPr marL="0" indent="0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nb-NO" noProof="0" dirty="0"/>
              <a:t>&lt;…&gt;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3" hasCustomPrompt="1"/>
          </p:nvPr>
        </p:nvSpPr>
        <p:spPr>
          <a:xfrm>
            <a:off x="5539031" y="2744784"/>
            <a:ext cx="2891188" cy="838812"/>
          </a:xfrm>
        </p:spPr>
        <p:txBody>
          <a:bodyPr anchor="t"/>
          <a:lstStyle>
            <a:lvl1pPr marL="0" indent="0">
              <a:buNone/>
              <a:defRPr sz="2000">
                <a:solidFill>
                  <a:srgbClr val="1A1A1A"/>
                </a:solidFill>
                <a:latin typeface="Newzald Book" charset="0"/>
                <a:ea typeface="Newzald Book" charset="0"/>
                <a:cs typeface="Newzald Book" charset="0"/>
              </a:defRPr>
            </a:lvl1pPr>
          </a:lstStyle>
          <a:p>
            <a:pPr lvl="0"/>
            <a:r>
              <a:rPr lang="nb-NO" noProof="0" dirty="0"/>
              <a:t>&lt;Kort beskrivelse av hva bildet viser&gt;</a:t>
            </a:r>
          </a:p>
        </p:txBody>
      </p:sp>
      <p:sp>
        <p:nvSpPr>
          <p:cNvPr id="1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39030" y="3716883"/>
            <a:ext cx="2868840" cy="224106"/>
          </a:xfrm>
        </p:spPr>
        <p:txBody>
          <a:bodyPr anchor="ctr"/>
          <a:lstStyle>
            <a:lvl1pPr marL="0" indent="0">
              <a:buNone/>
              <a:defRPr sz="13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</a:t>
            </a:r>
            <a:r>
              <a:rPr lang="nb-NO" noProof="0" dirty="0" err="1"/>
              <a:t>F.eks</a:t>
            </a:r>
            <a:r>
              <a:rPr lang="nb-NO" noProof="0" dirty="0"/>
              <a:t> oppdragsgiver&gt;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5539030" y="3951290"/>
            <a:ext cx="2868840" cy="224106"/>
          </a:xfrm>
        </p:spPr>
        <p:txBody>
          <a:bodyPr anchor="ctr"/>
          <a:lstStyle>
            <a:lvl1pPr marL="0" indent="0">
              <a:buNone/>
              <a:defRPr sz="1300" baseline="0">
                <a:solidFill>
                  <a:srgbClr val="1A1A1A"/>
                </a:solidFill>
              </a:defRPr>
            </a:lvl1pPr>
          </a:lstStyle>
          <a:p>
            <a:pPr lvl="0"/>
            <a:r>
              <a:rPr lang="nb-NO" noProof="0" dirty="0"/>
              <a:t>&lt;</a:t>
            </a:r>
            <a:r>
              <a:rPr lang="nb-NO" noProof="0" dirty="0" err="1"/>
              <a:t>F.eks</a:t>
            </a:r>
            <a:r>
              <a:rPr lang="nb-NO" noProof="0" dirty="0"/>
              <a:t> år&gt;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9144000" cy="5143500"/>
          </a:xfrm>
        </p:spPr>
        <p:txBody>
          <a:bodyPr bIns="1080000" anchor="ctr"/>
          <a:lstStyle>
            <a:lvl1pPr marL="0" indent="0" algn="ctr">
              <a:buNone/>
              <a:defRPr sz="1500"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 meg/oss!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65188" y="1995488"/>
            <a:ext cx="3706812" cy="1031309"/>
          </a:xfrm>
        </p:spPr>
        <p:txBody>
          <a:bodyPr anchor="b"/>
          <a:lstStyle>
            <a:lvl1pPr algn="l">
              <a:lnSpc>
                <a:spcPts val="3000"/>
              </a:lnSpc>
              <a:defRPr sz="2600" baseline="0">
                <a:solidFill>
                  <a:schemeClr val="bg1"/>
                </a:solidFill>
              </a:defRPr>
            </a:lvl1pPr>
          </a:lstStyle>
          <a:p>
            <a:r>
              <a:rPr lang="nb-NO" noProof="0" dirty="0"/>
              <a:t>&lt;Navn&gt;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65188" y="3166486"/>
            <a:ext cx="3708000" cy="252000"/>
          </a:xfrm>
        </p:spPr>
        <p:txBody>
          <a:bodyPr wrap="none" tIns="0" bIns="0" anchor="ctr"/>
          <a:lstStyle>
            <a:lvl1pPr marL="0" indent="0" algn="l">
              <a:spcBef>
                <a:spcPts val="200"/>
              </a:spcBef>
              <a:spcAft>
                <a:spcPts val="200"/>
              </a:spcAft>
              <a:buNone/>
              <a:defRPr sz="1500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nb-NO" noProof="0" dirty="0"/>
              <a:t>&lt;Rolle og/eller tittel&gt;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65188" y="3449944"/>
            <a:ext cx="3708000" cy="252000"/>
          </a:xfrm>
        </p:spPr>
        <p:txBody>
          <a:bodyPr wrap="none" tIns="0" bIns="0" anchor="ctr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 algn="l">
              <a:buNone/>
              <a:defRPr>
                <a:solidFill>
                  <a:schemeClr val="bg1"/>
                </a:solidFill>
              </a:defRPr>
            </a:lvl2pPr>
            <a:lvl3pPr marL="685800" indent="0" algn="l">
              <a:buNone/>
              <a:defRPr>
                <a:solidFill>
                  <a:schemeClr val="bg1"/>
                </a:solidFill>
              </a:defRPr>
            </a:lvl3pPr>
            <a:lvl4pPr marL="1028700" indent="0" algn="l">
              <a:buNone/>
              <a:defRPr>
                <a:solidFill>
                  <a:schemeClr val="bg1"/>
                </a:solidFill>
              </a:defRPr>
            </a:lvl4pPr>
            <a:lvl5pPr marL="1371600" indent="0" algn="l">
              <a:buNone/>
              <a:defRPr>
                <a:solidFill>
                  <a:schemeClr val="bg1"/>
                </a:solidFill>
              </a:defRPr>
            </a:lvl5pPr>
          </a:lstStyle>
          <a:p>
            <a:r>
              <a:rPr lang="nb-NO" noProof="0" dirty="0"/>
              <a:t>&lt;Kontakt</a:t>
            </a:r>
            <a:r>
              <a:rPr lang="nb-NO" baseline="0" noProof="0" dirty="0"/>
              <a:t> 1, f.eks. mail&gt;</a:t>
            </a:r>
            <a:endParaRPr lang="nb-NO" noProof="0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1" hasCustomPrompt="1"/>
          </p:nvPr>
        </p:nvSpPr>
        <p:spPr>
          <a:xfrm>
            <a:off x="865188" y="3733402"/>
            <a:ext cx="3708000" cy="252000"/>
          </a:xfrm>
        </p:spPr>
        <p:txBody>
          <a:bodyPr wrap="none" tIns="0" bIns="0" anchor="ctr"/>
          <a:lstStyle>
            <a:lvl1pPr marL="0" marR="0" indent="0" algn="l" defTabSz="6840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l" defTabSz="6840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nb-NO" noProof="0" dirty="0"/>
              <a:t>&lt;Kontakt</a:t>
            </a:r>
            <a:r>
              <a:rPr lang="nb-NO" baseline="0" noProof="0" dirty="0"/>
              <a:t> 2, f.eks. telefonnummer</a:t>
            </a:r>
            <a:r>
              <a:rPr lang="nb-NO" noProof="0" dirty="0"/>
              <a:t>&gt;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2" hasCustomPrompt="1"/>
          </p:nvPr>
        </p:nvSpPr>
        <p:spPr>
          <a:xfrm>
            <a:off x="865188" y="4016861"/>
            <a:ext cx="3708000" cy="252000"/>
          </a:xfrm>
        </p:spPr>
        <p:txBody>
          <a:bodyPr wrap="none" tIns="0" bIns="0" anchor="ctr"/>
          <a:lstStyle>
            <a:lvl1pPr marL="0" indent="0">
              <a:buNone/>
              <a:defRPr sz="1500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&lt;Kontakt 3, f.eks. sosiale medier&gt;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3" hasCustomPrompt="1"/>
          </p:nvPr>
        </p:nvSpPr>
        <p:spPr>
          <a:xfrm>
            <a:off x="4787900" y="1995488"/>
            <a:ext cx="3708400" cy="1029600"/>
          </a:xfrm>
        </p:spPr>
        <p:txBody>
          <a:bodyPr anchor="b"/>
          <a:lstStyle>
            <a:lvl1pPr marL="0" indent="0">
              <a:buNone/>
              <a:defRPr sz="26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1pPr>
            <a:lvl2pPr marL="342900" indent="0">
              <a:buNone/>
              <a:defRPr sz="2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2pPr>
            <a:lvl3pPr marL="685800" indent="0">
              <a:buNone/>
              <a:defRPr sz="2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3pPr>
            <a:lvl4pPr marL="1028700" indent="0">
              <a:buNone/>
              <a:defRPr sz="2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4pPr>
            <a:lvl5pPr marL="1371600" indent="0">
              <a:buNone/>
              <a:defRPr sz="2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5pPr>
          </a:lstStyle>
          <a:p>
            <a:pPr lvl="0"/>
            <a:r>
              <a:rPr lang="nb-NO" noProof="0" dirty="0"/>
              <a:t>&lt;Navn&gt;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4787900" y="3166486"/>
            <a:ext cx="3708000" cy="252000"/>
          </a:xfrm>
        </p:spPr>
        <p:txBody>
          <a:bodyPr anchor="ctr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&lt;Rolle og/eller tittel&gt;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5" hasCustomPrompt="1"/>
          </p:nvPr>
        </p:nvSpPr>
        <p:spPr>
          <a:xfrm>
            <a:off x="4787900" y="3449944"/>
            <a:ext cx="3708000" cy="252000"/>
          </a:xfrm>
        </p:spPr>
        <p:txBody>
          <a:bodyPr anchor="ctr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&lt;Kontakt 2, f.eks. mail&gt;</a:t>
            </a:r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16" hasCustomPrompt="1"/>
          </p:nvPr>
        </p:nvSpPr>
        <p:spPr>
          <a:xfrm>
            <a:off x="4787900" y="3733402"/>
            <a:ext cx="3708000" cy="252000"/>
          </a:xfrm>
        </p:spPr>
        <p:txBody>
          <a:bodyPr anchor="ctr"/>
          <a:lstStyle>
            <a:lvl1pPr marL="0" indent="0">
              <a:buNone/>
              <a:defRPr sz="1500" baseline="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&lt;Kontakt 2, f.eks. telefonnummer&gt;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7" hasCustomPrompt="1"/>
          </p:nvPr>
        </p:nvSpPr>
        <p:spPr>
          <a:xfrm>
            <a:off x="4787900" y="4016861"/>
            <a:ext cx="3708000" cy="252000"/>
          </a:xfrm>
        </p:spPr>
        <p:txBody>
          <a:bodyPr anchor="ctr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>
                <a:solidFill>
                  <a:schemeClr val="bg1"/>
                </a:solidFill>
              </a:defRPr>
            </a:lvl2pPr>
            <a:lvl3pPr marL="685800" indent="0">
              <a:buNone/>
              <a:defRPr>
                <a:solidFill>
                  <a:schemeClr val="bg1"/>
                </a:solidFill>
              </a:defRPr>
            </a:lvl3pPr>
            <a:lvl4pPr marL="1028700" indent="0">
              <a:buNone/>
              <a:defRPr>
                <a:solidFill>
                  <a:schemeClr val="bg1"/>
                </a:solidFill>
              </a:defRPr>
            </a:lvl4pPr>
            <a:lvl5pPr marL="13716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nb-NO" noProof="0" dirty="0"/>
              <a:t>&lt;Kontakt 3, f.eks. sosiale medier&gt;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Én kolonne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3" y="1420813"/>
            <a:ext cx="4787900" cy="3454400"/>
          </a:xfrm>
        </p:spPr>
        <p:txBody>
          <a:bodyPr bIns="54000"/>
          <a:lstStyle/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  <p:extLst>
      <p:ext uri="{BB962C8B-B14F-4D97-AF65-F5344CB8AC3E}">
        <p14:creationId xmlns:p14="http://schemas.microsoft.com/office/powerpoint/2010/main" val="68199356"/>
      </p:ext>
    </p:extLst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Én kolonne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1708149"/>
            <a:ext cx="5759450" cy="3168651"/>
          </a:xfrm>
        </p:spPr>
        <p:txBody>
          <a:bodyPr/>
          <a:lstStyle>
            <a:lvl1pPr marL="0" indent="0">
              <a:buFont typeface="Arial" charset="0"/>
              <a:buNone/>
              <a:tabLst/>
              <a:defRPr/>
            </a:lvl1pPr>
            <a:lvl2pPr marL="342900" indent="0">
              <a:buNone/>
              <a:defRPr/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0"/>
            <a:r>
              <a:rPr lang="nb-NO" noProof="0" dirty="0"/>
              <a:t>&lt;Tekst&gt;</a:t>
            </a:r>
          </a:p>
          <a:p>
            <a:pPr lvl="0"/>
            <a:endParaRPr lang="nb-NO" noProof="0" dirty="0"/>
          </a:p>
        </p:txBody>
      </p:sp>
    </p:spTree>
  </p:cSld>
  <p:clrMapOvr>
    <a:masterClrMapping/>
  </p:clrMapOvr>
  <p:transition spd="med"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Kun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To kolonn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4" y="1420813"/>
            <a:ext cx="3392390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89598" y="1424655"/>
            <a:ext cx="3392390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To kolonner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4" y="1420813"/>
            <a:ext cx="3285815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62014" y="1767841"/>
            <a:ext cx="3285815" cy="3103529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4787900" y="1424655"/>
            <a:ext cx="3285815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4787900" y="1771683"/>
            <a:ext cx="3285815" cy="3103529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Tre kolonner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4" y="1420813"/>
            <a:ext cx="2479699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3547258" y="1424655"/>
            <a:ext cx="2479699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232501" y="1424655"/>
            <a:ext cx="2479699" cy="34544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Tre kolonner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4" y="1767730"/>
            <a:ext cx="2479699" cy="3103642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3547258" y="1771572"/>
            <a:ext cx="2479699" cy="3103642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6232501" y="1771572"/>
            <a:ext cx="2479699" cy="3103642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62014" y="1420813"/>
            <a:ext cx="2479699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3549373" y="1420813"/>
            <a:ext cx="2479699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6236732" y="1420813"/>
            <a:ext cx="2479699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Bilde + tekst m/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0542" y="383908"/>
            <a:ext cx="7057696" cy="747741"/>
          </a:xfrm>
        </p:spPr>
        <p:txBody>
          <a:bodyPr/>
          <a:lstStyle>
            <a:lvl1pPr>
              <a:defRPr sz="2100"/>
            </a:lvl1pPr>
          </a:lstStyle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3" y="1420813"/>
            <a:ext cx="2862474" cy="3455986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140199" y="1420813"/>
            <a:ext cx="4572001" cy="345598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Bilde + tekst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0542" y="383908"/>
            <a:ext cx="7057696" cy="747741"/>
          </a:xfrm>
        </p:spPr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0426" y="1764799"/>
            <a:ext cx="2862474" cy="31120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60426" y="1420813"/>
            <a:ext cx="2862474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4138613" y="1420813"/>
            <a:ext cx="4572001" cy="345598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Bilde + tekst m/tittel alt.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0542" y="383908"/>
            <a:ext cx="7057696" cy="747741"/>
          </a:xfrm>
        </p:spPr>
        <p:txBody>
          <a:bodyPr/>
          <a:lstStyle>
            <a:lvl1pPr>
              <a:defRPr sz="2100"/>
            </a:lvl1pPr>
          </a:lstStyle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2013" y="1420813"/>
            <a:ext cx="4543200" cy="3455986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5649913" y="1420813"/>
            <a:ext cx="3062287" cy="345598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PPORT | Bilde + tekst m/tittel + undertittel, 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30542" y="383908"/>
            <a:ext cx="7057696" cy="747741"/>
          </a:xfrm>
        </p:spPr>
        <p:txBody>
          <a:bodyPr/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860426" y="1764799"/>
            <a:ext cx="4543200" cy="3112000"/>
          </a:xfrm>
        </p:spPr>
        <p:txBody>
          <a:bodyPr bIns="54000"/>
          <a:lstStyle>
            <a:lvl1pPr marL="0" indent="0">
              <a:buNone/>
              <a:defRPr/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60426" y="1420813"/>
            <a:ext cx="4543200" cy="316893"/>
          </a:xfrm>
        </p:spPr>
        <p:txBody>
          <a:bodyPr bIns="54000" anchor="b"/>
          <a:lstStyle>
            <a:lvl1pPr marL="0" indent="0">
              <a:buNone/>
              <a:defRPr sz="1300" b="0" i="0">
                <a:latin typeface="DINOT" charset="0"/>
                <a:ea typeface="DINOT" charset="0"/>
                <a:cs typeface="DINOT" charset="0"/>
              </a:defRPr>
            </a:lvl1pPr>
            <a:lvl2pPr marL="177800" indent="0">
              <a:buNone/>
              <a:defRPr/>
            </a:lvl2pPr>
          </a:lstStyle>
          <a:p>
            <a:pPr lvl="0"/>
            <a:r>
              <a:rPr lang="nb-NO" noProof="0" dirty="0"/>
              <a:t>&lt;Undertittel&gt;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5649913" y="1420813"/>
            <a:ext cx="3060701" cy="3455985"/>
          </a:xfrm>
        </p:spPr>
        <p:txBody>
          <a:bodyPr bIns="720000" anchor="ctr"/>
          <a:lstStyle>
            <a:lvl1pPr marL="0" indent="0" algn="ctr">
              <a:buNone/>
              <a:defRPr baseline="0"/>
            </a:lvl1pPr>
          </a:lstStyle>
          <a:p>
            <a:r>
              <a:rPr lang="nb-NO" noProof="0" dirty="0"/>
              <a:t>&lt;Legg inn bilde&gt;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tel,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tel, sv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,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, svart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killefoi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865186" y="787548"/>
            <a:ext cx="5773306" cy="1496865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38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1pPr>
            <a:lvl2pPr marL="342900" indent="0">
              <a:buNone/>
              <a:defRPr sz="34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2pPr>
            <a:lvl3pPr marL="685800" indent="0">
              <a:buNone/>
              <a:defRPr sz="34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3pPr>
            <a:lvl4pPr marL="1028700" indent="0">
              <a:buNone/>
              <a:defRPr sz="34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4pPr>
            <a:lvl5pPr marL="1371600" indent="0">
              <a:buNone/>
              <a:defRPr sz="3400">
                <a:solidFill>
                  <a:schemeClr val="bg1"/>
                </a:solidFill>
                <a:latin typeface="Newzald Book" charset="0"/>
                <a:ea typeface="Newzald Book" charset="0"/>
                <a:cs typeface="Newzald Book" charset="0"/>
              </a:defRPr>
            </a:lvl5pPr>
          </a:lstStyle>
          <a:p>
            <a:pPr lvl="0"/>
            <a:r>
              <a:rPr lang="nb-NO" noProof="0" dirty="0"/>
              <a:t>&lt;Kapittel/prosjekt/kunde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n kolonne m/tittel + under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lIns="54000" tIns="54000" rIns="54000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865188" y="2135144"/>
            <a:ext cx="5759450" cy="2741656"/>
          </a:xfrm>
        </p:spPr>
        <p:txBody>
          <a:bodyPr/>
          <a:lstStyle>
            <a:lvl1pPr marL="0" indent="0">
              <a:buNone/>
              <a:defRPr>
                <a:solidFill>
                  <a:srgbClr val="1A1A1A"/>
                </a:solidFill>
              </a:defRPr>
            </a:lvl1pPr>
            <a:lvl2pPr marL="342900" indent="0">
              <a:buNone/>
              <a:defRPr>
                <a:solidFill>
                  <a:srgbClr val="1A1A1A"/>
                </a:solidFill>
              </a:defRPr>
            </a:lvl2pPr>
            <a:lvl3pPr marL="685800" indent="0">
              <a:buNone/>
              <a:defRPr/>
            </a:lvl3pPr>
            <a:lvl4pPr>
              <a:defRPr/>
            </a:lvl4pPr>
          </a:lstStyle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65188" y="1712053"/>
            <a:ext cx="5759450" cy="404053"/>
          </a:xfrm>
        </p:spPr>
        <p:txBody>
          <a:bodyPr wrap="square" anchor="b"/>
          <a:lstStyle>
            <a:lvl1pPr marL="0" indent="0">
              <a:buNone/>
              <a:defRPr sz="1800" b="0" i="0">
                <a:solidFill>
                  <a:srgbClr val="1A1A1A"/>
                </a:solidFill>
                <a:latin typeface="DINOT" charset="0"/>
                <a:ea typeface="DINOT" charset="0"/>
                <a:cs typeface="DINOT" charset="0"/>
              </a:defRPr>
            </a:lvl1pPr>
          </a:lstStyle>
          <a:p>
            <a:pPr lvl="0"/>
            <a:r>
              <a:rPr lang="nb-NO" noProof="0" dirty="0"/>
              <a:t>&lt;Undertittel&gt;</a:t>
            </a:r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0542" y="375309"/>
            <a:ext cx="4357358" cy="893510"/>
          </a:xfrm>
          <a:prstGeom prst="rect">
            <a:avLst/>
          </a:prstGeom>
        </p:spPr>
        <p:txBody>
          <a:bodyPr vert="horz" lIns="54000" tIns="54000" rIns="54000" bIns="54000" rtlCol="0" anchor="t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5188" y="1708150"/>
            <a:ext cx="5759450" cy="3168650"/>
          </a:xfrm>
          <a:prstGeom prst="rect">
            <a:avLst/>
          </a:prstGeom>
        </p:spPr>
        <p:txBody>
          <a:bodyPr vert="horz" lIns="54000" tIns="54000" rIns="54000" bIns="54000" rtlCol="0">
            <a:noAutofit/>
          </a:bodyPr>
          <a:lstStyle/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  <a:p>
            <a:pPr lvl="2"/>
            <a:r>
              <a:rPr lang="nb-NO" noProof="0" dirty="0"/>
              <a:t>&lt;Tekst&gt;</a:t>
            </a:r>
          </a:p>
        </p:txBody>
      </p:sp>
    </p:spTree>
    <p:extLst>
      <p:ext uri="{BB962C8B-B14F-4D97-AF65-F5344CB8AC3E}">
        <p14:creationId xmlns:p14="http://schemas.microsoft.com/office/powerpoint/2010/main" val="1623650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27" r:id="rId2"/>
    <p:sldLayoutId id="2147483729" r:id="rId3"/>
    <p:sldLayoutId id="2147483763" r:id="rId4"/>
    <p:sldLayoutId id="2147483764" r:id="rId5"/>
    <p:sldLayoutId id="2147483725" r:id="rId6"/>
    <p:sldLayoutId id="2147483724" r:id="rId7"/>
    <p:sldLayoutId id="2147483728" r:id="rId8"/>
    <p:sldLayoutId id="2147483768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  <p:sldLayoutId id="2147483744" r:id="rId19"/>
    <p:sldLayoutId id="2147483762" r:id="rId20"/>
    <p:sldLayoutId id="2147483745" r:id="rId21"/>
    <p:sldLayoutId id="2147483746" r:id="rId22"/>
    <p:sldLayoutId id="2147483740" r:id="rId23"/>
    <p:sldLayoutId id="2147483739" r:id="rId24"/>
    <p:sldLayoutId id="2147483741" r:id="rId25"/>
    <p:sldLayoutId id="2147483742" r:id="rId26"/>
    <p:sldLayoutId id="2147483743" r:id="rId27"/>
    <p:sldLayoutId id="2147483822" r:id="rId28"/>
  </p:sldLayoutIdLst>
  <p:transition spd="med">
    <p:fade/>
  </p:transition>
  <p:txStyles>
    <p:titleStyle>
      <a:lvl1pPr algn="l" defTabSz="685800" rtl="0" eaLnBrk="1" latinLnBrk="0" hangingPunct="1">
        <a:lnSpc>
          <a:spcPts val="3200"/>
        </a:lnSpc>
        <a:spcBef>
          <a:spcPct val="0"/>
        </a:spcBef>
        <a:buNone/>
        <a:defRPr sz="3000" kern="1200">
          <a:solidFill>
            <a:schemeClr val="tx1"/>
          </a:solidFill>
          <a:latin typeface="Newzald Book" charset="0"/>
          <a:ea typeface="Newzald Book" charset="0"/>
          <a:cs typeface="Newzald Book" charset="0"/>
        </a:defRPr>
      </a:lvl1pPr>
    </p:titleStyle>
    <p:bodyStyle>
      <a:lvl1pPr marL="225425" indent="-225425" algn="l" defTabSz="6840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charset="0"/>
        <a:buChar char="•"/>
        <a:tabLst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1pPr>
      <a:lvl2pPr marL="577850" indent="-234950" algn="l" defTabSz="6840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charset="0"/>
        <a:buChar char="•"/>
        <a:tabLst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2pPr>
      <a:lvl3pPr marL="895350" indent="-209550" algn="l" defTabSz="6840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charset="0"/>
        <a:buChar char="•"/>
        <a:tabLst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3pPr>
      <a:lvl4pPr marL="1371600" indent="-342900" algn="l" defTabSz="6840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charset="0"/>
        <a:buChar char="•"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4pPr>
      <a:lvl5pPr marL="1714500" indent="-342900" algn="l" defTabSz="684000" rtl="0" eaLnBrk="1" latinLnBrk="0" hangingPunct="1">
        <a:lnSpc>
          <a:spcPct val="100000"/>
        </a:lnSpc>
        <a:spcBef>
          <a:spcPts val="500"/>
        </a:spcBef>
        <a:spcAft>
          <a:spcPts val="500"/>
        </a:spcAft>
        <a:buFont typeface="Arial" charset="0"/>
        <a:buChar char="•"/>
        <a:defRPr sz="1500" b="0" i="0" kern="1200">
          <a:solidFill>
            <a:schemeClr val="tx1"/>
          </a:solidFill>
          <a:latin typeface="DIN OT Light" charset="0"/>
          <a:ea typeface="DIN OT Light" charset="0"/>
          <a:cs typeface="DIN OT Light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272">
          <p15:clr>
            <a:srgbClr val="A4A3A4"/>
          </p15:clr>
        </p15:guide>
        <p15:guide id="4" pos="5488">
          <p15:clr>
            <a:srgbClr val="A4A3A4"/>
          </p15:clr>
        </p15:guide>
        <p15:guide id="6" pos="5216">
          <p15:clr>
            <a:srgbClr val="A4A3A4"/>
          </p15:clr>
        </p15:guide>
        <p15:guide id="7" pos="408">
          <p15:clr>
            <a:srgbClr val="A4A3A4"/>
          </p15:clr>
        </p15:guide>
        <p15:guide id="8" pos="5352">
          <p15:clr>
            <a:srgbClr val="A4A3A4"/>
          </p15:clr>
        </p15:guide>
        <p15:guide id="9" orient="horz" pos="3072">
          <p15:clr>
            <a:srgbClr val="A4A3A4"/>
          </p15:clr>
        </p15:guide>
        <p15:guide id="12" orient="horz" pos="1257" userDrawn="1">
          <p15:clr>
            <a:srgbClr val="A4A3A4"/>
          </p15:clr>
        </p15:guide>
        <p15:guide id="14" orient="horz" pos="894" userDrawn="1">
          <p15:clr>
            <a:srgbClr val="A4A3A4"/>
          </p15:clr>
        </p15:guide>
        <p15:guide id="15" orient="horz" pos="1801">
          <p15:clr>
            <a:srgbClr val="A4A3A4"/>
          </p15:clr>
        </p15:guide>
        <p15:guide id="16" orient="horz" pos="1983">
          <p15:clr>
            <a:srgbClr val="A4A3A4"/>
          </p15:clr>
        </p15:guide>
        <p15:guide id="17" pos="4173">
          <p15:clr>
            <a:srgbClr val="A4A3A4"/>
          </p15:clr>
        </p15:guide>
        <p15:guide id="18" pos="1587">
          <p15:clr>
            <a:srgbClr val="A4A3A4"/>
          </p15:clr>
        </p15:guide>
        <p15:guide id="19" pos="2744">
          <p15:clr>
            <a:srgbClr val="A4A3A4"/>
          </p15:clr>
        </p15:guide>
        <p15:guide id="21" pos="545">
          <p15:clr>
            <a:srgbClr val="A4A3A4"/>
          </p15:clr>
        </p15:guide>
        <p15:guide id="22" orient="horz" pos="2164">
          <p15:clr>
            <a:srgbClr val="A4A3A4"/>
          </p15:clr>
        </p15:guide>
        <p15:guide id="23" orient="horz" pos="713" userDrawn="1">
          <p15:clr>
            <a:srgbClr val="A4A3A4"/>
          </p15:clr>
        </p15:guide>
        <p15:guide id="25" orient="horz" pos="165">
          <p15:clr>
            <a:srgbClr val="A4A3A4"/>
          </p15:clr>
        </p15:guide>
        <p15:guide id="26" orient="horz" pos="2339">
          <p15:clr>
            <a:srgbClr val="A4A3A4"/>
          </p15:clr>
        </p15:guide>
        <p15:guide id="27" orient="horz" pos="2522">
          <p15:clr>
            <a:srgbClr val="A4A3A4"/>
          </p15:clr>
        </p15:guide>
        <p15:guide id="28" orient="horz" pos="2890">
          <p15:clr>
            <a:srgbClr val="A4A3A4"/>
          </p15:clr>
        </p15:guide>
        <p15:guide id="29" orient="horz" pos="2709">
          <p15:clr>
            <a:srgbClr val="A4A3A4"/>
          </p15:clr>
        </p15:guide>
        <p15:guide id="30" orient="horz" pos="350" userDrawn="1">
          <p15:clr>
            <a:srgbClr val="A4A3A4"/>
          </p15:clr>
        </p15:guide>
        <p15:guide id="31" orient="horz" pos="531" userDrawn="1">
          <p15:clr>
            <a:srgbClr val="A4A3A4"/>
          </p15:clr>
        </p15:guide>
        <p15:guide id="32" orient="horz" pos="1076" userDrawn="1">
          <p15:clr>
            <a:srgbClr val="A4A3A4"/>
          </p15:clr>
        </p15:guide>
        <p15:guide id="33" orient="horz" pos="1439" userDrawn="1">
          <p15:clr>
            <a:srgbClr val="A4A3A4"/>
          </p15:clr>
        </p15:guide>
        <p15:guide id="34" pos="3016" userDrawn="1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30542" y="383908"/>
            <a:ext cx="7057696" cy="747741"/>
          </a:xfrm>
          <a:prstGeom prst="rect">
            <a:avLst/>
          </a:prstGeom>
        </p:spPr>
        <p:txBody>
          <a:bodyPr vert="horz" lIns="54000" tIns="54000" rIns="54000" bIns="54000" rtlCol="0" anchor="t">
            <a:noAutofit/>
          </a:bodyPr>
          <a:lstStyle/>
          <a:p>
            <a:r>
              <a:rPr lang="nb-NO" noProof="0" dirty="0"/>
              <a:t>&lt;Tittel&gt;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862012" y="1420813"/>
            <a:ext cx="4787901" cy="3454400"/>
          </a:xfrm>
          <a:prstGeom prst="rect">
            <a:avLst/>
          </a:prstGeom>
        </p:spPr>
        <p:txBody>
          <a:bodyPr vert="horz" lIns="54000" tIns="54000" rIns="54000" bIns="0" rtlCol="0">
            <a:noAutofit/>
          </a:bodyPr>
          <a:lstStyle/>
          <a:p>
            <a:pPr lvl="0"/>
            <a:r>
              <a:rPr lang="nb-NO" noProof="0" dirty="0"/>
              <a:t>&lt;Tekst&gt;</a:t>
            </a:r>
          </a:p>
          <a:p>
            <a:pPr lvl="1"/>
            <a:r>
              <a:rPr lang="nb-NO" noProof="0" dirty="0"/>
              <a:t>&lt;Tekst&gt;</a:t>
            </a:r>
          </a:p>
        </p:txBody>
      </p:sp>
    </p:spTree>
    <p:extLst>
      <p:ext uri="{BB962C8B-B14F-4D97-AF65-F5344CB8AC3E}">
        <p14:creationId xmlns:p14="http://schemas.microsoft.com/office/powerpoint/2010/main" val="994140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66" r:id="rId2"/>
    <p:sldLayoutId id="2147483714" r:id="rId3"/>
    <p:sldLayoutId id="2147483716" r:id="rId4"/>
    <p:sldLayoutId id="2147483715" r:id="rId5"/>
    <p:sldLayoutId id="2147483717" r:id="rId6"/>
    <p:sldLayoutId id="2147483718" r:id="rId7"/>
    <p:sldLayoutId id="2147483765" r:id="rId8"/>
    <p:sldLayoutId id="2147483767" r:id="rId9"/>
    <p:sldLayoutId id="2147483823" r:id="rId10"/>
  </p:sldLayoutIdLst>
  <p:transition spd="med">
    <p:fade/>
  </p:transition>
  <p:txStyles>
    <p:titleStyle>
      <a:lvl1pPr algn="l" defTabSz="914400" rtl="0" eaLnBrk="1" latinLnBrk="0" hangingPunct="1">
        <a:lnSpc>
          <a:spcPts val="2200"/>
        </a:lnSpc>
        <a:spcBef>
          <a:spcPct val="0"/>
        </a:spcBef>
        <a:buNone/>
        <a:defRPr sz="2100" kern="1200">
          <a:solidFill>
            <a:srgbClr val="1A1A1A"/>
          </a:solidFill>
          <a:latin typeface="Newzald Book" charset="0"/>
          <a:ea typeface="Newzald Book" charset="0"/>
          <a:cs typeface="Newzald Book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Font typeface="Arial"/>
        <a:buNone/>
        <a:tabLst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1pPr>
      <a:lvl2pPr marL="177800" indent="0" algn="l" defTabSz="914400" rtl="0" eaLnBrk="1" latinLnBrk="0" hangingPunct="1">
        <a:lnSpc>
          <a:spcPct val="100000"/>
        </a:lnSpc>
        <a:spcBef>
          <a:spcPts val="400"/>
        </a:spcBef>
        <a:spcAft>
          <a:spcPts val="400"/>
        </a:spcAft>
        <a:buFont typeface="Arial"/>
        <a:buNone/>
        <a:tabLst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000" b="0" i="0" kern="1200">
          <a:solidFill>
            <a:srgbClr val="1A1A1A"/>
          </a:solidFill>
          <a:latin typeface="DIN OT Light" charset="0"/>
          <a:ea typeface="DIN OT Light" charset="0"/>
          <a:cs typeface="DIN OT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272" userDrawn="1">
          <p15:clr>
            <a:srgbClr val="A4A3A4"/>
          </p15:clr>
        </p15:guide>
        <p15:guide id="4" orient="horz" pos="169" userDrawn="1">
          <p15:clr>
            <a:srgbClr val="A4A3A4"/>
          </p15:clr>
        </p15:guide>
        <p15:guide id="5" orient="horz" pos="352" userDrawn="1">
          <p15:clr>
            <a:srgbClr val="A4A3A4"/>
          </p15:clr>
        </p15:guide>
        <p15:guide id="6" orient="horz" pos="532" userDrawn="1">
          <p15:clr>
            <a:srgbClr val="A4A3A4"/>
          </p15:clr>
        </p15:guide>
        <p15:guide id="7" orient="horz" pos="708" userDrawn="1">
          <p15:clr>
            <a:srgbClr val="A4A3A4"/>
          </p15:clr>
        </p15:guide>
        <p15:guide id="8" orient="horz" pos="895" userDrawn="1">
          <p15:clr>
            <a:srgbClr val="A4A3A4"/>
          </p15:clr>
        </p15:guide>
        <p15:guide id="9" orient="horz" pos="1075" userDrawn="1">
          <p15:clr>
            <a:srgbClr val="A4A3A4"/>
          </p15:clr>
        </p15:guide>
        <p15:guide id="10" orient="horz" pos="1255" userDrawn="1">
          <p15:clr>
            <a:srgbClr val="A4A3A4"/>
          </p15:clr>
        </p15:guide>
        <p15:guide id="11" orient="horz" pos="1440" userDrawn="1">
          <p15:clr>
            <a:srgbClr val="A4A3A4"/>
          </p15:clr>
        </p15:guide>
        <p15:guide id="12" orient="horz" pos="1803" userDrawn="1">
          <p15:clr>
            <a:srgbClr val="A4A3A4"/>
          </p15:clr>
        </p15:guide>
        <p15:guide id="13" orient="horz" pos="1983" userDrawn="1">
          <p15:clr>
            <a:srgbClr val="A4A3A4"/>
          </p15:clr>
        </p15:guide>
        <p15:guide id="14" orient="horz" pos="2163" userDrawn="1">
          <p15:clr>
            <a:srgbClr val="A4A3A4"/>
          </p15:clr>
        </p15:guide>
        <p15:guide id="15" orient="horz" pos="2337" userDrawn="1">
          <p15:clr>
            <a:srgbClr val="A4A3A4"/>
          </p15:clr>
        </p15:guide>
        <p15:guide id="16" orient="horz" pos="2522" userDrawn="1">
          <p15:clr>
            <a:srgbClr val="A4A3A4"/>
          </p15:clr>
        </p15:guide>
        <p15:guide id="17" orient="horz" pos="2706" userDrawn="1">
          <p15:clr>
            <a:srgbClr val="A4A3A4"/>
          </p15:clr>
        </p15:guide>
        <p15:guide id="18" orient="horz" pos="2895" userDrawn="1">
          <p15:clr>
            <a:srgbClr val="A4A3A4"/>
          </p15:clr>
        </p15:guide>
        <p15:guide id="19" orient="horz" pos="3071" userDrawn="1">
          <p15:clr>
            <a:srgbClr val="A4A3A4"/>
          </p15:clr>
        </p15:guide>
        <p15:guide id="20" pos="407" userDrawn="1">
          <p15:clr>
            <a:srgbClr val="A4A3A4"/>
          </p15:clr>
        </p15:guide>
        <p15:guide id="21" pos="543" userDrawn="1">
          <p15:clr>
            <a:srgbClr val="A4A3A4"/>
          </p15:clr>
        </p15:guide>
        <p15:guide id="22" pos="1587" userDrawn="1">
          <p15:clr>
            <a:srgbClr val="A4A3A4"/>
          </p15:clr>
        </p15:guide>
        <p15:guide id="26" pos="2744" userDrawn="1">
          <p15:clr>
            <a:srgbClr val="A4A3A4"/>
          </p15:clr>
        </p15:guide>
        <p15:guide id="27" pos="3016" userDrawn="1">
          <p15:clr>
            <a:srgbClr val="A4A3A4"/>
          </p15:clr>
        </p15:guide>
        <p15:guide id="29" pos="4171" userDrawn="1">
          <p15:clr>
            <a:srgbClr val="A4A3A4"/>
          </p15:clr>
        </p15:guide>
        <p15:guide id="30" pos="5217" userDrawn="1">
          <p15:clr>
            <a:srgbClr val="A4A3A4"/>
          </p15:clr>
        </p15:guide>
        <p15:guide id="31" pos="5488" userDrawn="1">
          <p15:clr>
            <a:srgbClr val="A4A3A4"/>
          </p15:clr>
        </p15:guide>
        <p15:guide id="32" pos="5351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7" Type="http://schemas.openxmlformats.org/officeDocument/2006/relationships/image" Target="../media/image7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3.x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5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0.bin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bmp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wmf"/><Relationship Id="rId4" Type="http://schemas.openxmlformats.org/officeDocument/2006/relationships/oleObject" Target="../embeddings/oleObject16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hyperlink" Target="https://pragprog.com/titles/swdddf/domain-modeling-made-functional/" TargetMode="External"/><Relationship Id="rId7" Type="http://schemas.openxmlformats.org/officeDocument/2006/relationships/image" Target="../media/image32.png"/><Relationship Id="rId2" Type="http://schemas.openxmlformats.org/officeDocument/2006/relationships/hyperlink" Target="https://fsharpforfunandprofit.com/series/map-and-bind-and-apply-oh-my/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1.bmp"/><Relationship Id="rId5" Type="http://schemas.openxmlformats.org/officeDocument/2006/relationships/image" Target="../media/image30.jpg"/><Relationship Id="rId4" Type="http://schemas.openxmlformats.org/officeDocument/2006/relationships/hyperlink" Target="https://www.youtube.com/watch?v=I8LbkfSSR58&amp;list=PLbgaMIhjbmEnaH_LTkxLI7FMa2HsnawM_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w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 dirty="0"/>
              <a:t>Kleislikomposisjon og hvor den er å finne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b-NO" dirty="0"/>
              <a:t>Nikolas Rølland Hugsted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nb-NO" dirty="0"/>
              <a:t>Utviklerforum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nb-NO" dirty="0"/>
              <a:t>25.08.2022</a:t>
            </a:r>
          </a:p>
        </p:txBody>
      </p:sp>
    </p:spTree>
    <p:extLst>
      <p:ext uri="{BB962C8B-B14F-4D97-AF65-F5344CB8AC3E}">
        <p14:creationId xmlns:p14="http://schemas.microsoft.com/office/powerpoint/2010/main" val="774864224"/>
      </p:ext>
    </p:extLst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D4D-DF43-60CE-132A-F5DEBD66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Rene funksjoner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DBCC8-5F4F-3413-9C72-1B022240E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Identiske argument gir identisk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Alle argument har en definert 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Ingen sideeffekter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Matematiske funksjon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Enkelt å forstå, enkelt å teste</a:t>
            </a:r>
          </a:p>
          <a:p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476484412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854FD-DD19-6783-B990-355FA87F5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Resultat-typer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6B888-85CE-C96C-BD99-DF6B3042F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Nødvendig for å returnere feil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Nødvendig for rene funksjoner</a:t>
            </a:r>
          </a:p>
        </p:txBody>
      </p:sp>
    </p:spTree>
    <p:extLst>
      <p:ext uri="{BB962C8B-B14F-4D97-AF65-F5344CB8AC3E}">
        <p14:creationId xmlns:p14="http://schemas.microsoft.com/office/powerpoint/2010/main" val="268495958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854FD-DD19-6783-B990-355FA87F5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Resultat-typer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6B888-85CE-C96C-BD99-DF6B3042F116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endParaRPr lang="nb-NO" sz="11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sealed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interface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b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Ok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b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&gt;(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: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nb-NO" sz="1100" dirty="0"/>
          </a:p>
        </p:txBody>
      </p:sp>
    </p:spTree>
    <p:extLst>
      <p:ext uri="{BB962C8B-B14F-4D97-AF65-F5344CB8AC3E}">
        <p14:creationId xmlns:p14="http://schemas.microsoft.com/office/powerpoint/2010/main" val="1093526313"/>
      </p:ext>
    </p:extLst>
  </p:cSld>
  <p:clrMapOvr>
    <a:masterClrMapping/>
  </p:clrMapOvr>
  <p:transition spd="med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854FD-DD19-6783-B990-355FA87F5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Resultat-typer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36B888-85CE-C96C-BD99-DF6B3042F116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endParaRPr lang="en-US" sz="11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divide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dividend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divisor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 =</a:t>
            </a:r>
          </a:p>
          <a:p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when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divisor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"Can't divide by zero"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Ok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dividend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/ 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divisor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}</a:t>
            </a:r>
          </a:p>
        </p:txBody>
      </p:sp>
    </p:spTree>
    <p:extLst>
      <p:ext uri="{BB962C8B-B14F-4D97-AF65-F5344CB8AC3E}">
        <p14:creationId xmlns:p14="http://schemas.microsoft.com/office/powerpoint/2010/main" val="2648357033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CB677-21E1-772A-D49C-A527C5123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Validerte typer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EB676-D16C-BABD-D5E8-77231D1A5D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Data-typene våre != Domene-typene våre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Man vet aldri innholdet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Ingen hjelp til å bruke verdiene riktig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927900436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BC6D6-2194-892E-63B1-CEFEE733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Kode fra Aktørportalen for advokater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38BE81A-4EB7-C040-F029-6CB3D59C88AA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5464604"/>
              </p:ext>
            </p:extLst>
          </p:nvPr>
        </p:nvGraphicFramePr>
        <p:xfrm>
          <a:off x="1371600" y="1708150"/>
          <a:ext cx="6198704" cy="4135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1708150"/>
                        <a:ext cx="6198704" cy="4135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6495737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BC6D6-2194-892E-63B1-CEFEE733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Kode fra Aktørportalen for advokater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38BE81A-4EB7-C040-F029-6CB3D59C88AA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7727307"/>
              </p:ext>
            </p:extLst>
          </p:nvPr>
        </p:nvGraphicFramePr>
        <p:xfrm>
          <a:off x="1371600" y="1709738"/>
          <a:ext cx="6172200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4" name="Content Placeholder 3">
                        <a:extLst>
                          <a:ext uri="{FF2B5EF4-FFF2-40B4-BE49-F238E27FC236}">
                            <a16:creationId xmlns:a16="http://schemas.microsoft.com/office/drawing/2014/main" id="{238BE81A-4EB7-C040-F029-6CB3D59C88A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1709738"/>
                        <a:ext cx="6172200" cy="411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1574125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BC6D6-2194-892E-63B1-CEFEE733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Kode fra Aktørportalen for selvprosederende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AA78ACC-157B-A752-CF27-AFB9235B87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 class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SakId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constructor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val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value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String)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override fun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toString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 String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value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companion object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fun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create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(value: String): Either&lt;Error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SakId&gt;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(!value.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endsWith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"EJBSak"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Either.Left(Error.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INVALID_SUFFIX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valueWithoutHashtag = value.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replace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"#"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Either.Right(SakId(valueWithoutHashtag))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enum class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Error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INVALID_SUFFIX</a:t>
            </a:r>
            <a:b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nb-NO" altLang="nb-N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2527637"/>
      </p:ext>
    </p:extLst>
  </p:cSld>
  <p:clrMapOvr>
    <a:masterClrMapping/>
  </p:clrMapOvr>
  <p:transition spd="med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FD7347-A1D9-8596-E6B6-C22C3DF59F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Hva skal vi ta med oss?</a:t>
            </a:r>
          </a:p>
        </p:txBody>
      </p:sp>
    </p:spTree>
    <p:extLst>
      <p:ext uri="{BB962C8B-B14F-4D97-AF65-F5344CB8AC3E}">
        <p14:creationId xmlns:p14="http://schemas.microsoft.com/office/powerpoint/2010/main" val="3046433323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D4D-DF43-60CE-132A-F5DEBD66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Exceptions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DBCC8-5F4F-3413-9C72-1B022240E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Vanskelig å ikke blande concerns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Lett å lage feil med unchecked exceptions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Ikke nødvendigvis eksepsjonelt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Passer bedre med happy path/fail fast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Vanskelig å bruke koden i forskjellige sammenhenger</a:t>
            </a:r>
          </a:p>
        </p:txBody>
      </p:sp>
    </p:spTree>
    <p:extLst>
      <p:ext uri="{BB962C8B-B14F-4D97-AF65-F5344CB8AC3E}">
        <p14:creationId xmlns:p14="http://schemas.microsoft.com/office/powerpoint/2010/main" val="29702330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6A5C-A871-3F81-2212-4E6B6FFE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3A283-8408-30C2-1CFF-1D17EF0EC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0">
              <a:buNone/>
            </a:pPr>
            <a:r>
              <a:rPr lang="nb-NO" i="1" dirty="0"/>
              <a:t>Som utviklere prøver vi å bryte ned kode i isolerte problemer som er lette å forstå.</a:t>
            </a:r>
          </a:p>
          <a:p>
            <a:pPr marL="342900" lvl="1" indent="0">
              <a:buNone/>
            </a:pPr>
            <a:r>
              <a:rPr lang="nb-NO" i="1" dirty="0"/>
              <a:t>Hvor ender vi opp hvis vi tar denne tankegangen til det ekstreme?</a:t>
            </a:r>
          </a:p>
        </p:txBody>
      </p:sp>
    </p:spTree>
    <p:extLst>
      <p:ext uri="{BB962C8B-B14F-4D97-AF65-F5344CB8AC3E}">
        <p14:creationId xmlns:p14="http://schemas.microsoft.com/office/powerpoint/2010/main" val="1495591872"/>
      </p:ext>
    </p:extLst>
  </p:cSld>
  <p:clrMapOvr>
    <a:masterClrMapping/>
  </p:clrMapOvr>
  <p:transition spd="med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3B66-BE8D-5B69-4249-CF9F24D78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Dommen</a:t>
            </a:r>
          </a:p>
        </p:txBody>
      </p:sp>
      <p:pic>
        <p:nvPicPr>
          <p:cNvPr id="7" name="Content Placeholder 6" descr="A group of people sitting at a table with a crowd watching&#10;&#10;Description automatically generated with low confidence">
            <a:extLst>
              <a:ext uri="{FF2B5EF4-FFF2-40B4-BE49-F238E27FC236}">
                <a16:creationId xmlns:a16="http://schemas.microsoft.com/office/drawing/2014/main" id="{F89E4033-4322-70FB-DAFB-146DD4A459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335" y="1708150"/>
            <a:ext cx="5633155" cy="3168650"/>
          </a:xfrm>
        </p:spPr>
      </p:pic>
    </p:spTree>
    <p:extLst>
      <p:ext uri="{BB962C8B-B14F-4D97-AF65-F5344CB8AC3E}">
        <p14:creationId xmlns:p14="http://schemas.microsoft.com/office/powerpoint/2010/main" val="383224941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53B66-BE8D-5B69-4249-CF9F24D78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Mutering</a:t>
            </a:r>
          </a:p>
        </p:txBody>
      </p:sp>
      <p:pic>
        <p:nvPicPr>
          <p:cNvPr id="7" name="Content Placeholder 6" descr="A group of people sitting at a table with a crowd watching&#10;&#10;Description automatically generated with low confidence">
            <a:extLst>
              <a:ext uri="{FF2B5EF4-FFF2-40B4-BE49-F238E27FC236}">
                <a16:creationId xmlns:a16="http://schemas.microsoft.com/office/drawing/2014/main" id="{F89E4033-4322-70FB-DAFB-146DD4A459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8335" y="1708150"/>
            <a:ext cx="5633155" cy="3168650"/>
          </a:xfrm>
        </p:spPr>
      </p:pic>
    </p:spTree>
    <p:extLst>
      <p:ext uri="{BB962C8B-B14F-4D97-AF65-F5344CB8AC3E}">
        <p14:creationId xmlns:p14="http://schemas.microsoft.com/office/powerpoint/2010/main" val="1721956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B3A8C-2551-754F-0ABA-44EDD11D7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Validerte typer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98C013-6083-1201-87FC-C31BCBAD111F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831509"/>
              </p:ext>
            </p:extLst>
          </p:nvPr>
        </p:nvGraphicFramePr>
        <p:xfrm>
          <a:off x="1354138" y="1388005"/>
          <a:ext cx="6183312" cy="830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124680" imgH="822960" progId="Word.OpenDocumentText.12">
                  <p:embed/>
                </p:oleObj>
              </mc:Choice>
              <mc:Fallback>
                <p:oleObj name="Document" r:id="rId2" imgW="6124680" imgH="82296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54138" y="1388005"/>
                        <a:ext cx="6183312" cy="830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825DB98E-8EC7-5584-0CF3-C25391B85A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5844210"/>
              </p:ext>
            </p:extLst>
          </p:nvPr>
        </p:nvGraphicFramePr>
        <p:xfrm>
          <a:off x="1363663" y="2146300"/>
          <a:ext cx="6205537" cy="1011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6124680" imgH="1002600" progId="Word.OpenDocumentText.12">
                  <p:embed/>
                </p:oleObj>
              </mc:Choice>
              <mc:Fallback>
                <p:oleObj name="Document" r:id="rId4" imgW="6124680" imgH="1002600" progId="Word.OpenDocumentText.12">
                  <p:embed/>
                  <p:pic>
                    <p:nvPicPr>
                      <p:cNvPr id="4" name="Content Placeholder 3">
                        <a:extLst>
                          <a:ext uri="{FF2B5EF4-FFF2-40B4-BE49-F238E27FC236}">
                            <a16:creationId xmlns:a16="http://schemas.microsoft.com/office/drawing/2014/main" id="{0098C013-6083-1201-87FC-C31BCBAD11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63663" y="2146300"/>
                        <a:ext cx="6205537" cy="1011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FFC1B0AA-1820-55D5-0736-C31FE16877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0392762"/>
              </p:ext>
            </p:extLst>
          </p:nvPr>
        </p:nvGraphicFramePr>
        <p:xfrm>
          <a:off x="1363663" y="3115733"/>
          <a:ext cx="6213475" cy="1020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6" imgW="6093360" imgH="1001160" progId="Word.OpenDocumentText.12">
                  <p:embed/>
                </p:oleObj>
              </mc:Choice>
              <mc:Fallback>
                <p:oleObj name="Document" r:id="rId6" imgW="6093360" imgH="1001160" progId="Word.OpenDocumentText.12">
                  <p:embed/>
                  <p:pic>
                    <p:nvPicPr>
                      <p:cNvPr id="5" name="Content Placeholder 3">
                        <a:extLst>
                          <a:ext uri="{FF2B5EF4-FFF2-40B4-BE49-F238E27FC236}">
                            <a16:creationId xmlns:a16="http://schemas.microsoft.com/office/drawing/2014/main" id="{825DB98E-8EC7-5584-0CF3-C25391B85AA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63663" y="3115733"/>
                        <a:ext cx="6213475" cy="1020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0624942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B3A8C-2551-754F-0ABA-44EDD11D7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Validerte typer med exception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9A230E0-557B-4E18-648D-ADC20638FB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D3A72F63-2D2D-0DCB-C5E9-F35288F48E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0614857"/>
              </p:ext>
            </p:extLst>
          </p:nvPr>
        </p:nvGraphicFramePr>
        <p:xfrm>
          <a:off x="1358900" y="1709738"/>
          <a:ext cx="6205538" cy="156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124680" imgH="1545480" progId="Word.OpenDocumentText.12">
                  <p:embed/>
                </p:oleObj>
              </mc:Choice>
              <mc:Fallback>
                <p:oleObj name="Document" r:id="rId2" imgW="6124680" imgH="1545480" progId="Word.OpenDocumentText.12">
                  <p:embed/>
                  <p:pic>
                    <p:nvPicPr>
                      <p:cNvPr id="4" name="Content Placeholder 3">
                        <a:extLst>
                          <a:ext uri="{FF2B5EF4-FFF2-40B4-BE49-F238E27FC236}">
                            <a16:creationId xmlns:a16="http://schemas.microsoft.com/office/drawing/2014/main" id="{0098C013-6083-1201-87FC-C31BCBAD11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58900" y="1709738"/>
                        <a:ext cx="6205538" cy="156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B519501B-EE6D-3D99-3324-3C3F036A3A5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6110397"/>
              </p:ext>
            </p:extLst>
          </p:nvPr>
        </p:nvGraphicFramePr>
        <p:xfrm>
          <a:off x="1349375" y="3292474"/>
          <a:ext cx="6215063" cy="101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6093360" imgH="999000" progId="Word.OpenDocumentText.12">
                  <p:embed/>
                </p:oleObj>
              </mc:Choice>
              <mc:Fallback>
                <p:oleObj name="Document" r:id="rId4" imgW="6093360" imgH="999000" progId="Word.OpenDocumentText.12">
                  <p:embed/>
                  <p:pic>
                    <p:nvPicPr>
                      <p:cNvPr id="6" name="Content Placeholder 3">
                        <a:extLst>
                          <a:ext uri="{FF2B5EF4-FFF2-40B4-BE49-F238E27FC236}">
                            <a16:creationId xmlns:a16="http://schemas.microsoft.com/office/drawing/2014/main" id="{FFC1B0AA-1820-55D5-0736-C31FE16877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49375" y="3292474"/>
                        <a:ext cx="6215063" cy="101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821110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B3A8C-2551-754F-0ABA-44EDD11D7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Validerte typer med Result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1F523C-5B77-A126-D5A3-9B51A81F4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4A45B513-C097-1A46-DB62-AE32588AF6A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8931947"/>
              </p:ext>
            </p:extLst>
          </p:nvPr>
        </p:nvGraphicFramePr>
        <p:xfrm>
          <a:off x="1354137" y="1497661"/>
          <a:ext cx="6205538" cy="229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124680" imgH="2269080" progId="Word.OpenDocumentText.12">
                  <p:embed/>
                </p:oleObj>
              </mc:Choice>
              <mc:Fallback>
                <p:oleObj name="Document" r:id="rId2" imgW="6124680" imgH="2269080" progId="Word.OpenDocumentText.12">
                  <p:embed/>
                  <p:pic>
                    <p:nvPicPr>
                      <p:cNvPr id="6" name="Content Placeholder 3">
                        <a:extLst>
                          <a:ext uri="{FF2B5EF4-FFF2-40B4-BE49-F238E27FC236}">
                            <a16:creationId xmlns:a16="http://schemas.microsoft.com/office/drawing/2014/main" id="{D3A72F63-2D2D-0DCB-C5E9-F35288F48E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54137" y="1497661"/>
                        <a:ext cx="6205538" cy="2298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8E856753-9E12-862C-2EFF-41B3B4C185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1711145"/>
              </p:ext>
            </p:extLst>
          </p:nvPr>
        </p:nvGraphicFramePr>
        <p:xfrm>
          <a:off x="1354138" y="3707871"/>
          <a:ext cx="7099300" cy="174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6960960" imgH="1717560" progId="Word.OpenDocumentText.12">
                  <p:embed/>
                </p:oleObj>
              </mc:Choice>
              <mc:Fallback>
                <p:oleObj name="Document" r:id="rId4" imgW="6960960" imgH="1717560" progId="Word.OpenDocumentText.12">
                  <p:embed/>
                  <p:pic>
                    <p:nvPicPr>
                      <p:cNvPr id="8" name="Content Placeholder 3">
                        <a:extLst>
                          <a:ext uri="{FF2B5EF4-FFF2-40B4-BE49-F238E27FC236}">
                            <a16:creationId xmlns:a16="http://schemas.microsoft.com/office/drawing/2014/main" id="{B519501B-EE6D-3D99-3324-3C3F036A3A5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54138" y="3707871"/>
                        <a:ext cx="7099300" cy="1749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4402384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BC6D6-2194-892E-63B1-CEFEE733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Kode fra Aktørportalen for selvprosederende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AA78ACC-157B-A752-CF27-AFB9235B87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value class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SakId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constructor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private val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value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String)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override fun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toString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 String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value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companion object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fun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create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(value: String): Either&lt;Error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SakId&gt;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(!value.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endsWith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"EJBSak"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Either.Left(Error.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INVALID_SUFFIX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val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valueWithoutHashtag = value.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replace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"#"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"_"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Either.Right(SakId(valueWithoutHashtag))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enum class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Error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INVALID_SUFFIX</a:t>
            </a:r>
            <a:b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</a:b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endParaRPr kumimoji="0" lang="nb-NO" altLang="nb-N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72736"/>
      </p:ext>
    </p:extLst>
  </p:cSld>
  <p:clrMapOvr>
    <a:masterClrMapping/>
  </p:clrMapOvr>
  <p:transition spd="med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Overstuffed suitcase on hotel bed">
            <a:extLst>
              <a:ext uri="{FF2B5EF4-FFF2-40B4-BE49-F238E27FC236}">
                <a16:creationId xmlns:a16="http://schemas.microsoft.com/office/drawing/2014/main" id="{6A2D0D52-D108-D4E6-7784-CF17628ABC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46"/>
          <a:stretch/>
        </p:blipFill>
        <p:spPr>
          <a:xfrm>
            <a:off x="20" y="961"/>
            <a:ext cx="9143980" cy="51425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B09B0A-FEEC-F099-4CA3-6EDF7CBCC6AC}"/>
              </a:ext>
            </a:extLst>
          </p:cNvPr>
          <p:cNvSpPr txBox="1"/>
          <p:nvPr/>
        </p:nvSpPr>
        <p:spPr>
          <a:xfrm rot="1038852">
            <a:off x="3103034" y="2397047"/>
            <a:ext cx="1859463" cy="397933"/>
          </a:xfrm>
          <a:prstGeom prst="rect">
            <a:avLst/>
          </a:prstGeom>
          <a:solidFill>
            <a:schemeClr val="bg1"/>
          </a:solidFill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800" b="1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Rene funksjoner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355FDA-FFEC-D39F-2B5A-931038B3DCAA}"/>
              </a:ext>
            </a:extLst>
          </p:cNvPr>
          <p:cNvSpPr txBox="1"/>
          <p:nvPr/>
        </p:nvSpPr>
        <p:spPr>
          <a:xfrm rot="20874603">
            <a:off x="2040421" y="1360791"/>
            <a:ext cx="1650789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800" b="1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Validerte typer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21AD37-737A-BA9F-9D15-4557FA610544}"/>
              </a:ext>
            </a:extLst>
          </p:cNvPr>
          <p:cNvSpPr txBox="1"/>
          <p:nvPr/>
        </p:nvSpPr>
        <p:spPr>
          <a:xfrm rot="20534763">
            <a:off x="4822605" y="1460632"/>
            <a:ext cx="1824341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2000" b="1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Resultat-typer</a:t>
            </a:r>
          </a:p>
        </p:txBody>
      </p:sp>
    </p:spTree>
    <p:extLst>
      <p:ext uri="{BB962C8B-B14F-4D97-AF65-F5344CB8AC3E}">
        <p14:creationId xmlns:p14="http://schemas.microsoft.com/office/powerpoint/2010/main" val="1075413586"/>
      </p:ext>
    </p:extLst>
  </p:cSld>
  <p:clrMapOvr>
    <a:masterClrMapping/>
  </p:clrMapOvr>
  <p:transition spd="med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FD7347-A1D9-8596-E6B6-C22C3DF59F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Hvor skal vi?</a:t>
            </a:r>
          </a:p>
        </p:txBody>
      </p:sp>
    </p:spTree>
    <p:extLst>
      <p:ext uri="{BB962C8B-B14F-4D97-AF65-F5344CB8AC3E}">
        <p14:creationId xmlns:p14="http://schemas.microsoft.com/office/powerpoint/2010/main" val="1481891043"/>
      </p:ext>
    </p:extLst>
  </p:cSld>
  <p:clrMapOvr>
    <a:masterClrMapping/>
  </p:clrMapOvr>
  <p:transition spd="med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1AEA9-CEDD-63A4-8416-AD5C7FCFB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Semantisk versjonering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78CB8A-1497-7999-DA34-0EF1A42D7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0.0.1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7.101.0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Major, minor, patch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Kode som oppretter et nytt versjonsnummer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20526173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FD7347-A1D9-8596-E6B6-C22C3DF59F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Hvilke reiseruter finnes?</a:t>
            </a:r>
          </a:p>
        </p:txBody>
      </p:sp>
    </p:spTree>
    <p:extLst>
      <p:ext uri="{BB962C8B-B14F-4D97-AF65-F5344CB8AC3E}">
        <p14:creationId xmlns:p14="http://schemas.microsoft.com/office/powerpoint/2010/main" val="1940652730"/>
      </p:ext>
    </p:extLst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6B6AF-AD78-0423-C48F-8F95C8AF7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Reisen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AB6A8-B1B9-75D9-49BE-1DCE9A6B7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Avgang fra perongen – Hvor er vi nå? </a:t>
            </a:r>
          </a:p>
          <a:p>
            <a:r>
              <a:rPr lang="nb-NO" dirty="0"/>
              <a:t>Hva skal vi ta med oss? 🧳</a:t>
            </a:r>
          </a:p>
          <a:p>
            <a:r>
              <a:rPr lang="nb-NO" dirty="0"/>
              <a:t>Hvor skal vi? 🗺️</a:t>
            </a:r>
          </a:p>
          <a:p>
            <a:r>
              <a:rPr lang="nb-NO" dirty="0"/>
              <a:t>Hvilke reiseruter finnes?</a:t>
            </a:r>
          </a:p>
          <a:p>
            <a:r>
              <a:rPr lang="nb-NO" dirty="0"/>
              <a:t>En reise mellom verdener 🌍🪐</a:t>
            </a:r>
          </a:p>
          <a:p>
            <a:r>
              <a:rPr lang="nb-NO" dirty="0"/>
              <a:t>Ved vegs ende – Kleislikomposisjon</a:t>
            </a:r>
          </a:p>
        </p:txBody>
      </p:sp>
    </p:spTree>
    <p:extLst>
      <p:ext uri="{BB962C8B-B14F-4D97-AF65-F5344CB8AC3E}">
        <p14:creationId xmlns:p14="http://schemas.microsoft.com/office/powerpoint/2010/main" val="1984703157"/>
      </p:ext>
    </p:extLst>
  </p:cSld>
  <p:clrMapOvr>
    <a:masterClrMapping/>
  </p:clrMapOvr>
  <p:transition spd="med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163EDB7-6827-8A33-F139-82E5A0921765}"/>
              </a:ext>
            </a:extLst>
          </p:cNvPr>
          <p:cNvSpPr txBox="1"/>
          <p:nvPr/>
        </p:nvSpPr>
        <p:spPr>
          <a:xfrm>
            <a:off x="461432" y="1025173"/>
            <a:ext cx="6405033" cy="1546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major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MajorVersion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minor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MinorVersion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PatchVersion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semver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SemanticVersion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major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minor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semver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37FBDA-6E74-38B4-BF86-69446AA3B048}"/>
              </a:ext>
            </a:extLst>
          </p:cNvPr>
          <p:cNvSpPr txBox="1"/>
          <p:nvPr/>
        </p:nvSpPr>
        <p:spPr>
          <a:xfrm>
            <a:off x="461432" y="3265801"/>
            <a:ext cx="9749367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dirty="0">
                <a:solidFill>
                  <a:schemeClr val="bg2"/>
                </a:solidFill>
              </a:rPr>
              <a:t>SemanticVersion(major=MajorVersion(value=7), minor=MinorVersion(value=101), patch=PatchVersion(value=0))</a:t>
            </a:r>
          </a:p>
        </p:txBody>
      </p:sp>
    </p:spTree>
    <p:extLst>
      <p:ext uri="{BB962C8B-B14F-4D97-AF65-F5344CB8AC3E}">
        <p14:creationId xmlns:p14="http://schemas.microsoft.com/office/powerpoint/2010/main" val="3291553408"/>
      </p:ext>
    </p:extLst>
  </p:cSld>
  <p:clrMapOvr>
    <a:masterClrMapping/>
  </p:clrMapOvr>
  <p:transition spd="med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163EDB7-6827-8A33-F139-82E5A0921765}"/>
              </a:ext>
            </a:extLst>
          </p:cNvPr>
          <p:cNvSpPr txBox="1"/>
          <p:nvPr/>
        </p:nvSpPr>
        <p:spPr>
          <a:xfrm>
            <a:off x="461432" y="1025173"/>
            <a:ext cx="6405033" cy="15465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major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MajorVersion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nb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minor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MinorVersion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PatchVersion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semver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SemanticVersion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major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minor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semver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37FBDA-6E74-38B4-BF86-69446AA3B048}"/>
              </a:ext>
            </a:extLst>
          </p:cNvPr>
          <p:cNvSpPr txBox="1"/>
          <p:nvPr/>
        </p:nvSpPr>
        <p:spPr>
          <a:xfrm>
            <a:off x="461432" y="3265801"/>
            <a:ext cx="9749367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Exception in thread "main" </a:t>
            </a:r>
            <a:r>
              <a:rPr lang="en-US" dirty="0" err="1">
                <a:solidFill>
                  <a:schemeClr val="bg2"/>
                </a:solidFill>
              </a:rPr>
              <a:t>java.lang.IllegalArgumentException</a:t>
            </a:r>
            <a:r>
              <a:rPr lang="en-US" dirty="0">
                <a:solidFill>
                  <a:schemeClr val="bg2"/>
                </a:solidFill>
              </a:rPr>
              <a:t>: Major version can't be negative</a:t>
            </a:r>
            <a:endParaRPr lang="nb-NO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610093"/>
      </p:ext>
    </p:extLst>
  </p:cSld>
  <p:clrMapOvr>
    <a:masterClrMapping/>
  </p:clrMapOvr>
  <p:transition spd="med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163EDB7-6827-8A33-F139-82E5A0921765}"/>
              </a:ext>
            </a:extLst>
          </p:cNvPr>
          <p:cNvSpPr txBox="1"/>
          <p:nvPr/>
        </p:nvSpPr>
        <p:spPr>
          <a:xfrm>
            <a:off x="461432" y="991776"/>
            <a:ext cx="6405033" cy="27930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{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major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MajorVersion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nb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minor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MinorVersion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PatchVersion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semver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SemanticVersion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major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minor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patch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semver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 </a:t>
            </a:r>
            <a:r>
              <a:rPr lang="nb-NO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nb-NO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nb-NO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IllegalArgumentException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nb-NO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println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e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b-NO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message</a:t>
            </a:r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nb-NO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nb-NO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37FBDA-6E74-38B4-BF86-69446AA3B048}"/>
              </a:ext>
            </a:extLst>
          </p:cNvPr>
          <p:cNvSpPr txBox="1"/>
          <p:nvPr/>
        </p:nvSpPr>
        <p:spPr>
          <a:xfrm>
            <a:off x="461432" y="3837301"/>
            <a:ext cx="9749367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&gt; Task :</a:t>
            </a:r>
            <a:r>
              <a:rPr lang="en-US" dirty="0" err="1">
                <a:solidFill>
                  <a:schemeClr val="bg2"/>
                </a:solidFill>
              </a:rPr>
              <a:t>app:run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Major version can't be negative</a:t>
            </a:r>
            <a:endParaRPr lang="nb-NO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818467"/>
      </p:ext>
    </p:extLst>
  </p:cSld>
  <p:clrMapOvr>
    <a:masterClrMapping/>
  </p:clrMapOvr>
  <p:transition spd="med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2CFDB-6EBF-8FA2-8AED-38A4B8999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3B485-F0F4-5F73-A542-04EE71233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D96C0D9-799C-FEF7-8BB4-1B97D81281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5349092"/>
              </p:ext>
            </p:extLst>
          </p:nvPr>
        </p:nvGraphicFramePr>
        <p:xfrm>
          <a:off x="1684337" y="690033"/>
          <a:ext cx="6207125" cy="3944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124680" imgH="3896640" progId="Word.OpenDocumentText.12">
                  <p:embed/>
                </p:oleObj>
              </mc:Choice>
              <mc:Fallback>
                <p:oleObj name="Document" r:id="rId2" imgW="6124680" imgH="3896640" progId="Word.OpenDocumentText.12">
                  <p:embed/>
                  <p:pic>
                    <p:nvPicPr>
                      <p:cNvPr id="6" name="Content Placeholder 3">
                        <a:extLst>
                          <a:ext uri="{FF2B5EF4-FFF2-40B4-BE49-F238E27FC236}">
                            <a16:creationId xmlns:a16="http://schemas.microsoft.com/office/drawing/2014/main" id="{4A45B513-C097-1A46-DB62-AE32588AF6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84337" y="690033"/>
                        <a:ext cx="6207125" cy="3944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69969916"/>
      </p:ext>
    </p:extLst>
  </p:cSld>
  <p:clrMapOvr>
    <a:masterClrMapping/>
  </p:clrMapOvr>
  <p:transition spd="med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2CFDB-6EBF-8FA2-8AED-38A4B8999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03B485-F0F4-5F73-A542-04EE71233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D96C0D9-799C-FEF7-8BB4-1B97D81281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504227"/>
              </p:ext>
            </p:extLst>
          </p:nvPr>
        </p:nvGraphicFramePr>
        <p:xfrm>
          <a:off x="431800" y="1506538"/>
          <a:ext cx="8148638" cy="3937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8044200" imgH="3889080" progId="Word.OpenDocumentText.12">
                  <p:embed/>
                </p:oleObj>
              </mc:Choice>
              <mc:Fallback>
                <p:oleObj name="Document" r:id="rId2" imgW="8044200" imgH="3889080" progId="Word.OpenDocumentText.12">
                  <p:embed/>
                  <p:pic>
                    <p:nvPicPr>
                      <p:cNvPr id="4" name="Content Placeholder 3">
                        <a:extLst>
                          <a:ext uri="{FF2B5EF4-FFF2-40B4-BE49-F238E27FC236}">
                            <a16:creationId xmlns:a16="http://schemas.microsoft.com/office/drawing/2014/main" id="{1D96C0D9-799C-FEF7-8BB4-1B97D81281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1800" y="1506538"/>
                        <a:ext cx="8148638" cy="3937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8133670"/>
      </p:ext>
    </p:extLst>
  </p:cSld>
  <p:clrMapOvr>
    <a:masterClrMapping/>
  </p:clrMapOvr>
  <p:transition spd="med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person&#10;&#10;Description automatically generated">
            <a:extLst>
              <a:ext uri="{FF2B5EF4-FFF2-40B4-BE49-F238E27FC236}">
                <a16:creationId xmlns:a16="http://schemas.microsoft.com/office/drawing/2014/main" id="{76AB9282-BAD0-BB01-4CAA-80622F488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0750" y="19050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24711"/>
      </p:ext>
    </p:extLst>
  </p:cSld>
  <p:clrMapOvr>
    <a:masterClrMapping/>
  </p:clrMapOvr>
  <p:transition spd="med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F859B-AF80-6124-56ED-AFF93C76C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Major version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B73E3-98DC-5E36-B8AF-633C18444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B28CABF-53BF-4319-9ABF-6B159DD29D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4711951"/>
              </p:ext>
            </p:extLst>
          </p:nvPr>
        </p:nvGraphicFramePr>
        <p:xfrm>
          <a:off x="1358900" y="1709738"/>
          <a:ext cx="6205538" cy="2295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124680" imgH="2268000" progId="Word.OpenDocumentText.12">
                  <p:embed/>
                </p:oleObj>
              </mc:Choice>
              <mc:Fallback>
                <p:oleObj name="Document" r:id="rId2" imgW="6124680" imgH="2268000" progId="Word.OpenDocumentText.12">
                  <p:embed/>
                  <p:pic>
                    <p:nvPicPr>
                      <p:cNvPr id="6" name="Content Placeholder 3">
                        <a:extLst>
                          <a:ext uri="{FF2B5EF4-FFF2-40B4-BE49-F238E27FC236}">
                            <a16:creationId xmlns:a16="http://schemas.microsoft.com/office/drawing/2014/main" id="{D3A72F63-2D2D-0DCB-C5E9-F35288F48E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58900" y="1709738"/>
                        <a:ext cx="6205538" cy="2295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94984677"/>
      </p:ext>
    </p:extLst>
  </p:cSld>
  <p:clrMapOvr>
    <a:masterClrMapping/>
  </p:clrMapOvr>
  <p:transition spd="med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B94EC87-DA0D-BBC6-618A-23B0F6C6DC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En reise mellom verdener</a:t>
            </a:r>
          </a:p>
        </p:txBody>
      </p:sp>
    </p:spTree>
    <p:extLst>
      <p:ext uri="{BB962C8B-B14F-4D97-AF65-F5344CB8AC3E}">
        <p14:creationId xmlns:p14="http://schemas.microsoft.com/office/powerpoint/2010/main" val="2350023466"/>
      </p:ext>
    </p:extLst>
  </p:cSld>
  <p:clrMapOvr>
    <a:masterClrMapping/>
  </p:clrMapOvr>
  <p:transition spd="med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9C8DF-3F92-E600-DACF-DBC98F40D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Resultat av noe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0E9F1-8377-7A53-68BB-BC61CE8C8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Resultat smitter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Pakk ut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Returner Result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Man forlater denne verdenen</a:t>
            </a:r>
          </a:p>
        </p:txBody>
      </p:sp>
    </p:spTree>
    <p:extLst>
      <p:ext uri="{BB962C8B-B14F-4D97-AF65-F5344CB8AC3E}">
        <p14:creationId xmlns:p14="http://schemas.microsoft.com/office/powerpoint/2010/main" val="2814051807"/>
      </p:ext>
    </p:extLst>
  </p:cSld>
  <p:clrMapOvr>
    <a:masterClrMapping/>
  </p:clrMapOvr>
  <p:transition spd="med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17996-1E03-85C8-5BCF-E17BBAA68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187" y="266701"/>
            <a:ext cx="7703079" cy="4610100"/>
          </a:xfrm>
        </p:spPr>
        <p:txBody>
          <a:bodyPr/>
          <a:lstStyle/>
          <a:p>
            <a:endParaRPr lang="en-US" sz="11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endParaRPr lang="en-US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endParaRPr lang="en-US" sz="11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endParaRPr lang="en-US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add1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add1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1</a:t>
            </a: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add1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2</a:t>
            </a: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add1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3</a:t>
            </a: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180368"/>
      </p:ext>
    </p:extLst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FD7347-A1D9-8596-E6B6-C22C3DF59F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Avgang fra perongen</a:t>
            </a:r>
          </a:p>
          <a:p>
            <a:r>
              <a:rPr lang="nb-NO" dirty="0"/>
              <a:t>– Hvor er vi nå? 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947119057"/>
      </p:ext>
    </p:extLst>
  </p:cSld>
  <p:clrMapOvr>
    <a:masterClrMapping/>
  </p:clrMapOvr>
  <p:transition spd="med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D22958-798D-81C6-A406-F5882896BA7C}"/>
              </a:ext>
            </a:extLst>
          </p:cNvPr>
          <p:cNvSpPr txBox="1"/>
          <p:nvPr/>
        </p:nvSpPr>
        <p:spPr>
          <a:xfrm>
            <a:off x="2501902" y="2176544"/>
            <a:ext cx="546097" cy="339886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add1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7DEAB4-04B7-D600-A39C-C4DAFDF585CD}"/>
              </a:ext>
            </a:extLst>
          </p:cNvPr>
          <p:cNvCxnSpPr>
            <a:cxnSpLocks/>
          </p:cNvCxnSpPr>
          <p:nvPr/>
        </p:nvCxnSpPr>
        <p:spPr>
          <a:xfrm>
            <a:off x="2286002" y="2572071"/>
            <a:ext cx="982130" cy="0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F7F6925-8B21-0BAE-24FF-DF6F44F56070}"/>
              </a:ext>
            </a:extLst>
          </p:cNvPr>
          <p:cNvSpPr txBox="1"/>
          <p:nvPr/>
        </p:nvSpPr>
        <p:spPr>
          <a:xfrm>
            <a:off x="1308102" y="2402127"/>
            <a:ext cx="838198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Number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165320-AB32-E05B-64AC-85363AEC0A6A}"/>
              </a:ext>
            </a:extLst>
          </p:cNvPr>
          <p:cNvSpPr txBox="1"/>
          <p:nvPr/>
        </p:nvSpPr>
        <p:spPr>
          <a:xfrm>
            <a:off x="3403601" y="2384583"/>
            <a:ext cx="838198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Number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FC295D-E193-82A3-5C15-72F4BE3C6B1B}"/>
              </a:ext>
            </a:extLst>
          </p:cNvPr>
          <p:cNvSpPr txBox="1"/>
          <p:nvPr/>
        </p:nvSpPr>
        <p:spPr>
          <a:xfrm>
            <a:off x="4597401" y="2194088"/>
            <a:ext cx="546097" cy="339886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add1 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2F6CC68-48CD-F254-9C49-70B696CD68FE}"/>
              </a:ext>
            </a:extLst>
          </p:cNvPr>
          <p:cNvCxnSpPr>
            <a:cxnSpLocks/>
          </p:cNvCxnSpPr>
          <p:nvPr/>
        </p:nvCxnSpPr>
        <p:spPr>
          <a:xfrm>
            <a:off x="4381501" y="2589615"/>
            <a:ext cx="982130" cy="0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B17F36B-B2ED-4231-DB0E-EB19A020DBDC}"/>
              </a:ext>
            </a:extLst>
          </p:cNvPr>
          <p:cNvSpPr txBox="1"/>
          <p:nvPr/>
        </p:nvSpPr>
        <p:spPr>
          <a:xfrm>
            <a:off x="5499100" y="2402127"/>
            <a:ext cx="838198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Number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A2FDD32-920F-AD41-B2EF-39B11DD2D075}"/>
              </a:ext>
            </a:extLst>
          </p:cNvPr>
          <p:cNvSpPr txBox="1"/>
          <p:nvPr/>
        </p:nvSpPr>
        <p:spPr>
          <a:xfrm>
            <a:off x="6692900" y="2194088"/>
            <a:ext cx="546097" cy="339886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add1 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A00E603-4A0B-6799-C47E-B5AABF3E2CE8}"/>
              </a:ext>
            </a:extLst>
          </p:cNvPr>
          <p:cNvCxnSpPr>
            <a:cxnSpLocks/>
          </p:cNvCxnSpPr>
          <p:nvPr/>
        </p:nvCxnSpPr>
        <p:spPr>
          <a:xfrm>
            <a:off x="6477000" y="2589615"/>
            <a:ext cx="982130" cy="0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A14195F-B05B-F7B8-37B1-61CE5D358216}"/>
              </a:ext>
            </a:extLst>
          </p:cNvPr>
          <p:cNvSpPr txBox="1"/>
          <p:nvPr/>
        </p:nvSpPr>
        <p:spPr>
          <a:xfrm>
            <a:off x="7594599" y="2402127"/>
            <a:ext cx="838198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... </a:t>
            </a:r>
          </a:p>
        </p:txBody>
      </p:sp>
    </p:spTree>
    <p:extLst>
      <p:ext uri="{BB962C8B-B14F-4D97-AF65-F5344CB8AC3E}">
        <p14:creationId xmlns:p14="http://schemas.microsoft.com/office/powerpoint/2010/main" val="3116438588"/>
      </p:ext>
    </p:extLst>
  </p:cSld>
  <p:clrMapOvr>
    <a:masterClrMapping/>
  </p:clrMapOvr>
  <p:transition spd="med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17996-1E03-85C8-5BCF-E17BBAA68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187" y="266701"/>
            <a:ext cx="7703079" cy="4610100"/>
          </a:xfrm>
        </p:spPr>
        <p:txBody>
          <a:bodyPr/>
          <a:lstStyle/>
          <a:p>
            <a:endParaRPr lang="nb-NO" sz="11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endParaRPr lang="nb-NO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r>
              <a:rPr lang="en-US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squareRoot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Double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= </a:t>
            </a:r>
            <a:r>
              <a:rPr lang="en-US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when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en-US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"Square root of negative number"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Ok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sqrt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squareRoot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nb-NO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nb-NO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Error(error=Square root of negative number)</a:t>
            </a:r>
            <a:endParaRPr lang="nb-NO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squareRoot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9.0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nb-NO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Ok(value=3.0)</a:t>
            </a:r>
            <a:endParaRPr lang="nb-NO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squareRoot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nb-NO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Type mismatch: inferred type is Result&lt;Double&gt; but Double was expected</a:t>
            </a:r>
            <a:endParaRPr lang="nb-NO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793625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D22958-798D-81C6-A406-F5882896BA7C}"/>
              </a:ext>
            </a:extLst>
          </p:cNvPr>
          <p:cNvSpPr txBox="1"/>
          <p:nvPr/>
        </p:nvSpPr>
        <p:spPr>
          <a:xfrm>
            <a:off x="2531534" y="3240939"/>
            <a:ext cx="546097" cy="339886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add1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A7DEAB4-04B7-D600-A39C-C4DAFDF585CD}"/>
              </a:ext>
            </a:extLst>
          </p:cNvPr>
          <p:cNvCxnSpPr>
            <a:cxnSpLocks/>
          </p:cNvCxnSpPr>
          <p:nvPr/>
        </p:nvCxnSpPr>
        <p:spPr>
          <a:xfrm>
            <a:off x="2315634" y="3636466"/>
            <a:ext cx="982130" cy="0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F7F6925-8B21-0BAE-24FF-DF6F44F56070}"/>
              </a:ext>
            </a:extLst>
          </p:cNvPr>
          <p:cNvSpPr txBox="1"/>
          <p:nvPr/>
        </p:nvSpPr>
        <p:spPr>
          <a:xfrm>
            <a:off x="1477436" y="3444167"/>
            <a:ext cx="838198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Double 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6165320-AB32-E05B-64AC-85363AEC0A6A}"/>
              </a:ext>
            </a:extLst>
          </p:cNvPr>
          <p:cNvSpPr txBox="1"/>
          <p:nvPr/>
        </p:nvSpPr>
        <p:spPr>
          <a:xfrm>
            <a:off x="3437467" y="3466522"/>
            <a:ext cx="838198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Double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FC295D-E193-82A3-5C15-72F4BE3C6B1B}"/>
              </a:ext>
            </a:extLst>
          </p:cNvPr>
          <p:cNvSpPr txBox="1"/>
          <p:nvPr/>
        </p:nvSpPr>
        <p:spPr>
          <a:xfrm>
            <a:off x="4330698" y="2378825"/>
            <a:ext cx="1143000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squareRoot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2F6CC68-48CD-F254-9C49-70B696CD68FE}"/>
              </a:ext>
            </a:extLst>
          </p:cNvPr>
          <p:cNvCxnSpPr>
            <a:cxnSpLocks/>
          </p:cNvCxnSpPr>
          <p:nvPr/>
        </p:nvCxnSpPr>
        <p:spPr>
          <a:xfrm flipV="1">
            <a:off x="4411133" y="1239169"/>
            <a:ext cx="982130" cy="2414841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DFF66DE-1037-95F0-2032-009F2F226795}"/>
              </a:ext>
            </a:extLst>
          </p:cNvPr>
          <p:cNvCxnSpPr>
            <a:cxnSpLocks/>
          </p:cNvCxnSpPr>
          <p:nvPr/>
        </p:nvCxnSpPr>
        <p:spPr>
          <a:xfrm>
            <a:off x="706967" y="2328333"/>
            <a:ext cx="7463366" cy="0"/>
          </a:xfrm>
          <a:prstGeom prst="line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C52C0C2-1943-906B-6B3A-E474BA12BD4C}"/>
              </a:ext>
            </a:extLst>
          </p:cNvPr>
          <p:cNvSpPr txBox="1"/>
          <p:nvPr/>
        </p:nvSpPr>
        <p:spPr>
          <a:xfrm>
            <a:off x="706967" y="2061766"/>
            <a:ext cx="2933698" cy="262943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0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Verdenen med resultat av tall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A8BF36-FCD8-5FCC-183C-9FCD1E8F4545}"/>
              </a:ext>
            </a:extLst>
          </p:cNvPr>
          <p:cNvSpPr txBox="1"/>
          <p:nvPr/>
        </p:nvSpPr>
        <p:spPr>
          <a:xfrm>
            <a:off x="706967" y="2331958"/>
            <a:ext cx="2569631" cy="262943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0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Verdenen med tall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95FA8B-4CD6-064F-04AE-2538FCBE25D1}"/>
              </a:ext>
            </a:extLst>
          </p:cNvPr>
          <p:cNvSpPr txBox="1"/>
          <p:nvPr/>
        </p:nvSpPr>
        <p:spPr>
          <a:xfrm>
            <a:off x="5528731" y="1051681"/>
            <a:ext cx="1706035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Result&lt;Double 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F682394-22A9-0756-F5E6-28E4B61429EB}"/>
              </a:ext>
            </a:extLst>
          </p:cNvPr>
          <p:cNvSpPr txBox="1"/>
          <p:nvPr/>
        </p:nvSpPr>
        <p:spPr>
          <a:xfrm>
            <a:off x="7490880" y="811549"/>
            <a:ext cx="546097" cy="339886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?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D9AC478-1C9C-26B1-E536-108825000066}"/>
              </a:ext>
            </a:extLst>
          </p:cNvPr>
          <p:cNvCxnSpPr>
            <a:cxnSpLocks/>
          </p:cNvCxnSpPr>
          <p:nvPr/>
        </p:nvCxnSpPr>
        <p:spPr>
          <a:xfrm>
            <a:off x="7128931" y="1218004"/>
            <a:ext cx="982130" cy="0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5929163"/>
      </p:ext>
    </p:extLst>
  </p:cSld>
  <p:clrMapOvr>
    <a:masterClrMapping/>
  </p:clrMapOvr>
  <p:transition spd="med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17996-1E03-85C8-5BCF-E17BBAA68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187" y="266701"/>
            <a:ext cx="7703079" cy="4610100"/>
          </a:xfrm>
        </p:spPr>
        <p:txBody>
          <a:bodyPr/>
          <a:lstStyle/>
          <a:p>
            <a:endParaRPr lang="nb-NO" sz="11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endParaRPr lang="nb-NO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endParaRPr lang="nb-NO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endParaRPr lang="nb-NO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squareRoot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9.0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Ok(value=3.0)</a:t>
            </a: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nb-NO" sz="11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when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Ok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nb-NO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squareRoot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y</a:t>
            </a:r>
            <a:endParaRPr lang="nb-NO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nb-NO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Ok(value=1.7320508075688772)</a:t>
            </a:r>
            <a:endParaRPr lang="nb-NO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50224"/>
      </p:ext>
    </p:extLst>
  </p:cSld>
  <p:clrMapOvr>
    <a:masterClrMapping/>
  </p:clrMapOvr>
  <p:transition spd="med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17996-1E03-85C8-5BCF-E17BBAA68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5187" y="279400"/>
            <a:ext cx="7703079" cy="4610100"/>
          </a:xfrm>
        </p:spPr>
        <p:txBody>
          <a:bodyPr/>
          <a:lstStyle/>
          <a:p>
            <a:endParaRPr lang="nb-NO" sz="11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endParaRPr lang="nb-NO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endParaRPr lang="nb-NO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endParaRPr lang="nb-NO" sz="1100" dirty="0">
              <a:solidFill>
                <a:srgbClr val="569CD6"/>
              </a:solidFill>
              <a:latin typeface="Consolas" panose="020B0609020204030204" pitchFamily="49" charset="0"/>
            </a:endParaRPr>
          </a:p>
          <a:p>
            <a:r>
              <a:rPr lang="en-US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squareRoot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(-</a:t>
            </a:r>
            <a:r>
              <a:rPr lang="en-US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Error(error=Square root of negative number)</a:t>
            </a: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nb-NO" sz="1100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val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nb-NO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when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Ok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nb-NO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squareRoot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endParaRPr lang="nb-NO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nb-NO" sz="11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Error(error=Square root of negative number)</a:t>
            </a:r>
            <a:endParaRPr lang="nb-NO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480083"/>
      </p:ext>
    </p:extLst>
  </p:cSld>
  <p:clrMapOvr>
    <a:masterClrMapping/>
  </p:clrMapOvr>
  <p:transition spd="med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49FC295D-E193-82A3-5C15-72F4BE3C6B1B}"/>
              </a:ext>
            </a:extLst>
          </p:cNvPr>
          <p:cNvSpPr txBox="1"/>
          <p:nvPr/>
        </p:nvSpPr>
        <p:spPr>
          <a:xfrm>
            <a:off x="2535765" y="2401806"/>
            <a:ext cx="1143000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squareRoot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2F6CC68-48CD-F254-9C49-70B696CD68FE}"/>
              </a:ext>
            </a:extLst>
          </p:cNvPr>
          <p:cNvCxnSpPr>
            <a:cxnSpLocks/>
            <a:stCxn id="17" idx="3"/>
            <a:endCxn id="11" idx="1"/>
          </p:cNvCxnSpPr>
          <p:nvPr/>
        </p:nvCxnSpPr>
        <p:spPr>
          <a:xfrm flipV="1">
            <a:off x="2628898" y="1244606"/>
            <a:ext cx="1104900" cy="2549697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DFF66DE-1037-95F0-2032-009F2F226795}"/>
              </a:ext>
            </a:extLst>
          </p:cNvPr>
          <p:cNvCxnSpPr>
            <a:cxnSpLocks/>
          </p:cNvCxnSpPr>
          <p:nvPr/>
        </p:nvCxnSpPr>
        <p:spPr>
          <a:xfrm>
            <a:off x="706967" y="2328333"/>
            <a:ext cx="7463366" cy="0"/>
          </a:xfrm>
          <a:prstGeom prst="line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C52C0C2-1943-906B-6B3A-E474BA12BD4C}"/>
              </a:ext>
            </a:extLst>
          </p:cNvPr>
          <p:cNvSpPr txBox="1"/>
          <p:nvPr/>
        </p:nvSpPr>
        <p:spPr>
          <a:xfrm>
            <a:off x="706967" y="2061766"/>
            <a:ext cx="2933698" cy="262943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0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Verdenen med resultat av tall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A8BF36-FCD8-5FCC-183C-9FCD1E8F4545}"/>
              </a:ext>
            </a:extLst>
          </p:cNvPr>
          <p:cNvSpPr txBox="1"/>
          <p:nvPr/>
        </p:nvSpPr>
        <p:spPr>
          <a:xfrm>
            <a:off x="706967" y="2331958"/>
            <a:ext cx="2569631" cy="262943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0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Verdenen med tall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E95FA8B-4CD6-064F-04AE-2538FCBE25D1}"/>
              </a:ext>
            </a:extLst>
          </p:cNvPr>
          <p:cNvSpPr txBox="1"/>
          <p:nvPr/>
        </p:nvSpPr>
        <p:spPr>
          <a:xfrm>
            <a:off x="3733798" y="1074662"/>
            <a:ext cx="1706035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Result&lt;Number &gt;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E5D5466-1FB3-D2E9-1EC9-A995D8CFD525}"/>
              </a:ext>
            </a:extLst>
          </p:cNvPr>
          <p:cNvCxnSpPr>
            <a:cxnSpLocks/>
            <a:endCxn id="31" idx="0"/>
          </p:cNvCxnSpPr>
          <p:nvPr/>
        </p:nvCxnSpPr>
        <p:spPr>
          <a:xfrm flipH="1">
            <a:off x="5418666" y="1367367"/>
            <a:ext cx="21167" cy="2256992"/>
          </a:xfrm>
          <a:prstGeom prst="straightConnector1">
            <a:avLst/>
          </a:prstGeom>
          <a:ln w="31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55DBEB1-226B-B0FD-4885-CA8E0581CD32}"/>
              </a:ext>
            </a:extLst>
          </p:cNvPr>
          <p:cNvSpPr txBox="1"/>
          <p:nvPr/>
        </p:nvSpPr>
        <p:spPr>
          <a:xfrm>
            <a:off x="1790700" y="3624359"/>
            <a:ext cx="838198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Number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224B8A-D05E-B8B7-8201-7FFC3AF5C671}"/>
              </a:ext>
            </a:extLst>
          </p:cNvPr>
          <p:cNvSpPr txBox="1"/>
          <p:nvPr/>
        </p:nvSpPr>
        <p:spPr>
          <a:xfrm>
            <a:off x="5744632" y="2401806"/>
            <a:ext cx="1143000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squareRoot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085A4C-0DF7-6F93-4087-1562696B5968}"/>
              </a:ext>
            </a:extLst>
          </p:cNvPr>
          <p:cNvCxnSpPr>
            <a:cxnSpLocks/>
            <a:stCxn id="31" idx="3"/>
          </p:cNvCxnSpPr>
          <p:nvPr/>
        </p:nvCxnSpPr>
        <p:spPr>
          <a:xfrm flipV="1">
            <a:off x="5837765" y="1244606"/>
            <a:ext cx="1104900" cy="2549697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358E2FF-D5EC-D721-1B3C-1884AD134CD6}"/>
              </a:ext>
            </a:extLst>
          </p:cNvPr>
          <p:cNvSpPr txBox="1"/>
          <p:nvPr/>
        </p:nvSpPr>
        <p:spPr>
          <a:xfrm>
            <a:off x="6942665" y="1074662"/>
            <a:ext cx="1706035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Result&lt;Number &gt;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A69F360-957E-D3B9-626F-0B6EE1BFEE6A}"/>
              </a:ext>
            </a:extLst>
          </p:cNvPr>
          <p:cNvSpPr txBox="1"/>
          <p:nvPr/>
        </p:nvSpPr>
        <p:spPr>
          <a:xfrm>
            <a:off x="4999567" y="3624359"/>
            <a:ext cx="838198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500" dirty="0">
                <a:solidFill>
                  <a:srgbClr val="1A1A1A"/>
                </a:solidFill>
                <a:latin typeface="DIN OT Light" charset="0"/>
                <a:ea typeface="DIN OT Light" charset="0"/>
                <a:cs typeface="DIN OT Light" charset="0"/>
              </a:rPr>
              <a:t>Number 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83C9F332-565E-C9DB-3204-71134930BD54}"/>
              </a:ext>
            </a:extLst>
          </p:cNvPr>
          <p:cNvCxnSpPr>
            <a:cxnSpLocks/>
          </p:cNvCxnSpPr>
          <p:nvPr/>
        </p:nvCxnSpPr>
        <p:spPr>
          <a:xfrm>
            <a:off x="5541433" y="1244606"/>
            <a:ext cx="1164169" cy="0"/>
          </a:xfrm>
          <a:prstGeom prst="straightConnector1">
            <a:avLst/>
          </a:prstGeom>
          <a:ln w="31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757353C-2DA8-F227-9A83-FC17B2AE7FF4}"/>
              </a:ext>
            </a:extLst>
          </p:cNvPr>
          <p:cNvSpPr txBox="1"/>
          <p:nvPr/>
        </p:nvSpPr>
        <p:spPr>
          <a:xfrm>
            <a:off x="5439833" y="1848034"/>
            <a:ext cx="1706035" cy="278332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100" dirty="0">
                <a:solidFill>
                  <a:srgbClr val="00B050"/>
                </a:solidFill>
                <a:latin typeface="DIN OT Light" charset="0"/>
                <a:ea typeface="DIN OT Light" charset="0"/>
                <a:cs typeface="DIN OT Light" charset="0"/>
              </a:rPr>
              <a:t>Ok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D583F27-58D5-06A4-E47F-DEFC11D9BF0D}"/>
              </a:ext>
            </a:extLst>
          </p:cNvPr>
          <p:cNvSpPr txBox="1"/>
          <p:nvPr/>
        </p:nvSpPr>
        <p:spPr>
          <a:xfrm>
            <a:off x="5746747" y="975898"/>
            <a:ext cx="1706035" cy="278332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nb-NO" sz="1100" dirty="0">
                <a:solidFill>
                  <a:schemeClr val="accent1"/>
                </a:solidFill>
                <a:latin typeface="DIN OT Light" charset="0"/>
                <a:ea typeface="DIN OT Light" charset="0"/>
                <a:cs typeface="DIN OT Light" charset="0"/>
              </a:rPr>
              <a:t>Error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ECE51F5-D7FE-3F13-40A4-6B6F01CF9C2B}"/>
              </a:ext>
            </a:extLst>
          </p:cNvPr>
          <p:cNvSpPr txBox="1"/>
          <p:nvPr/>
        </p:nvSpPr>
        <p:spPr>
          <a:xfrm>
            <a:off x="6337301" y="3483619"/>
            <a:ext cx="2679700" cy="786163"/>
          </a:xfrm>
          <a:prstGeom prst="rect">
            <a:avLst/>
          </a:prstGeom>
          <a:solidFill>
            <a:schemeClr val="tx1"/>
          </a:solidFill>
        </p:spPr>
        <p:txBody>
          <a:bodyPr wrap="square" lIns="54000" tIns="54000" rIns="54000" bIns="54000" rtlCol="0">
            <a:spAutoFit/>
          </a:bodyPr>
          <a:lstStyle/>
          <a:p>
            <a:r>
              <a:rPr lang="nb-NO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when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Ok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nb-NO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squareRoot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nb-NO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b-NO" sz="11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Error</a:t>
            </a:r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-&gt; </a:t>
            </a:r>
            <a:r>
              <a:rPr lang="nb-NO" sz="1100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x</a:t>
            </a:r>
            <a:endParaRPr lang="nb-NO" sz="11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nb-NO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  <a:endParaRPr lang="nb-NO" sz="1100" dirty="0">
              <a:solidFill>
                <a:srgbClr val="1A1A1A"/>
              </a:solidFill>
              <a:latin typeface="DIN OT Light" charset="0"/>
              <a:ea typeface="DIN OT Light" charset="0"/>
              <a:cs typeface="DIN O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7762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4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B32C5-1592-0B0C-2D8A-1ABE99084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Kjapt om Currying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D38CD9-6048-FDB8-F300-57030112D5FA}"/>
              </a:ext>
            </a:extLst>
          </p:cNvPr>
          <p:cNvSpPr txBox="1"/>
          <p:nvPr/>
        </p:nvSpPr>
        <p:spPr>
          <a:xfrm>
            <a:off x="0" y="1677865"/>
            <a:ext cx="9144000" cy="355276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nb-NO" sz="1600" b="0" i="0" dirty="0">
                <a:effectLst/>
                <a:latin typeface="Consolas" panose="020B0609020204030204" pitchFamily="49" charset="0"/>
              </a:rPr>
              <a:t>(Int, Int, Int) -&gt; Int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EE7C00-7AB1-B3A5-9494-EAE9F01342B9}"/>
              </a:ext>
            </a:extLst>
          </p:cNvPr>
          <p:cNvSpPr txBox="1"/>
          <p:nvPr/>
        </p:nvSpPr>
        <p:spPr>
          <a:xfrm>
            <a:off x="0" y="3340730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nb-NO" sz="1400" b="0" i="0" dirty="0">
                <a:effectLst/>
                <a:latin typeface="Consolas" panose="020B0609020204030204" pitchFamily="49" charset="0"/>
              </a:rPr>
              <a:t>(Int) -&gt; (Int) -&gt; (Int) -&gt; Int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E49D32-D3D5-09B6-AA69-A3432677E390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4572000" y="2033141"/>
            <a:ext cx="0" cy="1307589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B48769E-82A2-0CF6-BEFA-E09432CA9344}"/>
              </a:ext>
            </a:extLst>
          </p:cNvPr>
          <p:cNvSpPr txBox="1"/>
          <p:nvPr/>
        </p:nvSpPr>
        <p:spPr>
          <a:xfrm>
            <a:off x="4572000" y="2442187"/>
            <a:ext cx="1011766" cy="339887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nb-NO" sz="1500" b="0" i="0" dirty="0">
                <a:effectLst/>
                <a:latin typeface="DIN OT Light" panose="020B0504020201020104" pitchFamily="34" charset="0"/>
              </a:rPr>
              <a:t>Funksjon</a:t>
            </a:r>
          </a:p>
        </p:txBody>
      </p:sp>
    </p:spTree>
    <p:extLst>
      <p:ext uri="{BB962C8B-B14F-4D97-AF65-F5344CB8AC3E}">
        <p14:creationId xmlns:p14="http://schemas.microsoft.com/office/powerpoint/2010/main" val="540280705"/>
      </p:ext>
    </p:extLst>
  </p:cSld>
  <p:clrMapOvr>
    <a:masterClrMapping/>
  </p:clrMapOvr>
  <p:transition spd="med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B32C5-1592-0B0C-2D8A-1ABE99084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Apply 🤩✨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D38CD9-6048-FDB8-F300-57030112D5FA}"/>
              </a:ext>
            </a:extLst>
          </p:cNvPr>
          <p:cNvSpPr txBox="1"/>
          <p:nvPr/>
        </p:nvSpPr>
        <p:spPr>
          <a:xfrm>
            <a:off x="516467" y="1216006"/>
            <a:ext cx="6743700" cy="278332"/>
          </a:xfrm>
          <a:prstGeom prst="rect">
            <a:avLst/>
          </a:prstGeom>
          <a:solidFill>
            <a:schemeClr val="tx1"/>
          </a:solidFill>
        </p:spPr>
        <p:txBody>
          <a:bodyPr wrap="square" lIns="54000" tIns="54000" rIns="54000" bIns="54000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nb-NO" sz="1100" b="0" i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Result&lt;</a:t>
            </a:r>
            <a:r>
              <a:rPr lang="nb-NO" sz="1100" b="0" i="0" dirty="0">
                <a:solidFill>
                  <a:schemeClr val="accent2"/>
                </a:solidFill>
                <a:effectLst/>
                <a:latin typeface="Consolas" panose="020B0609020204030204" pitchFamily="49" charset="0"/>
              </a:rPr>
              <a:t>(MajorVersion) -&gt; (MinorVersion) -&gt; (PatchVersion) -&gt; Result&lt;SemanticVersion&gt;</a:t>
            </a:r>
            <a:r>
              <a:rPr lang="nb-NO" sz="1100" b="0" i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&gt;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FE49D32-D3D5-09B6-AA69-A3432677E390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888317" y="1494338"/>
            <a:ext cx="516467" cy="1076965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B48769E-82A2-0CF6-BEFA-E09432CA9344}"/>
              </a:ext>
            </a:extLst>
          </p:cNvPr>
          <p:cNvSpPr txBox="1"/>
          <p:nvPr/>
        </p:nvSpPr>
        <p:spPr>
          <a:xfrm>
            <a:off x="3675592" y="2571303"/>
            <a:ext cx="1792816" cy="724608"/>
          </a:xfrm>
          <a:prstGeom prst="rect">
            <a:avLst/>
          </a:prstGeom>
          <a:noFill/>
        </p:spPr>
        <p:txBody>
          <a:bodyPr wrap="square" lIns="54000" tIns="54000" rIns="54000" bIns="54000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nb-NO" sz="4000" b="0" i="0" dirty="0">
                <a:effectLst/>
                <a:latin typeface="Consolas" panose="020B0609020204030204" pitchFamily="49" charset="0"/>
              </a:rPr>
              <a:t>Apply</a:t>
            </a:r>
            <a:endParaRPr lang="nb-NO" sz="1500" b="0" i="0" dirty="0"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47AF60-9EA7-75FC-1A2D-008986BD4308}"/>
              </a:ext>
            </a:extLst>
          </p:cNvPr>
          <p:cNvSpPr txBox="1"/>
          <p:nvPr/>
        </p:nvSpPr>
        <p:spPr>
          <a:xfrm>
            <a:off x="4739217" y="1720970"/>
            <a:ext cx="1758950" cy="278332"/>
          </a:xfrm>
          <a:prstGeom prst="rect">
            <a:avLst/>
          </a:prstGeom>
          <a:solidFill>
            <a:schemeClr val="tx1"/>
          </a:solidFill>
        </p:spPr>
        <p:txBody>
          <a:bodyPr wrap="square" lIns="54000" tIns="54000" rIns="54000" bIns="54000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nb-NO" sz="1100" b="0" i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Result&lt;MajorVersion&gt;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740DF5A-2B4B-0CA8-D35D-FB275FE4CD2F}"/>
              </a:ext>
            </a:extLst>
          </p:cNvPr>
          <p:cNvCxnSpPr>
            <a:cxnSpLocks/>
          </p:cNvCxnSpPr>
          <p:nvPr/>
        </p:nvCxnSpPr>
        <p:spPr>
          <a:xfrm flipH="1">
            <a:off x="4709054" y="1957497"/>
            <a:ext cx="485246" cy="613806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12D1A45-207C-2B2F-5193-47666B0DD37F}"/>
              </a:ext>
            </a:extLst>
          </p:cNvPr>
          <p:cNvSpPr txBox="1"/>
          <p:nvPr/>
        </p:nvSpPr>
        <p:spPr>
          <a:xfrm>
            <a:off x="1908175" y="3847682"/>
            <a:ext cx="5327650" cy="278332"/>
          </a:xfrm>
          <a:prstGeom prst="rect">
            <a:avLst/>
          </a:prstGeom>
          <a:solidFill>
            <a:schemeClr val="tx1"/>
          </a:solidFill>
        </p:spPr>
        <p:txBody>
          <a:bodyPr wrap="square" lIns="54000" tIns="54000" rIns="54000" bIns="54000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nb-NO" sz="1100" b="0" i="0" dirty="0">
                <a:solidFill>
                  <a:schemeClr val="bg2"/>
                </a:solidFill>
                <a:effectLst/>
                <a:latin typeface="Consolas" panose="020B0609020204030204" pitchFamily="49" charset="0"/>
              </a:rPr>
              <a:t>Result&lt;(MinorVersion) -&gt; (PatchVersion) -&gt; Result&lt;SemanticVersion&gt;&gt;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3104BC2-A69F-8D51-307A-8C0CC60BC5E9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4572000" y="3295911"/>
            <a:ext cx="0" cy="378622"/>
          </a:xfrm>
          <a:prstGeom prst="straightConnector1">
            <a:avLst/>
          </a:prstGeom>
          <a:ln w="3175">
            <a:solidFill>
              <a:schemeClr val="tx1">
                <a:lumMod val="90000"/>
                <a:lumOff val="1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177121"/>
      </p:ext>
    </p:extLst>
  </p:cSld>
  <p:clrMapOvr>
    <a:masterClrMapping/>
  </p:clrMapOvr>
  <p:transition spd="med"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3DF07-0D4C-503F-273B-B296CCD48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844208-DF82-1B0C-F792-5ED6C3B45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53488959"/>
      </p:ext>
    </p:extLst>
  </p:cSld>
  <p:clrMapOvr>
    <a:masterClrMapping/>
  </p:clrMapOvr>
  <p:transition spd="med"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571A9-E191-FABE-FC4F-E9D34F6D5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Kontrollflyt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DB7BCA-5909-1BDE-4E70-1F94C17E6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Insert random bilde av funksjoner som viderefører andre</a:t>
            </a:r>
          </a:p>
          <a:p>
            <a:endParaRPr lang="nb-NO" dirty="0"/>
          </a:p>
          <a:p>
            <a:r>
              <a:rPr lang="nb-NO" dirty="0"/>
              <a:t>Typisk «ut-inn-sjekk» flyt</a:t>
            </a:r>
          </a:p>
          <a:p>
            <a:r>
              <a:rPr lang="nb-NO" dirty="0"/>
              <a:t>	Imperativt?</a:t>
            </a:r>
          </a:p>
          <a:p>
            <a:endParaRPr lang="nb-NO" dirty="0"/>
          </a:p>
          <a:p>
            <a:r>
              <a:rPr lang="nb-NO" dirty="0"/>
              <a:t>For-loop vs foreach/map</a:t>
            </a:r>
          </a:p>
          <a:p>
            <a:r>
              <a:rPr lang="nb-NO" dirty="0"/>
              <a:t>If-setninger? Like ille?</a:t>
            </a:r>
          </a:p>
        </p:txBody>
      </p:sp>
    </p:spTree>
    <p:extLst>
      <p:ext uri="{BB962C8B-B14F-4D97-AF65-F5344CB8AC3E}">
        <p14:creationId xmlns:p14="http://schemas.microsoft.com/office/powerpoint/2010/main" val="3564547877"/>
      </p:ext>
    </p:extLst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FF340-289A-E1D7-B83D-AAFA54325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Kode som man kan «reasone» rundt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8E540-662E-0C90-3C9C-D4A93C4F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Single responsibility principle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Samme abstraksjonsnivå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Make illegal states unrepresentable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Forstå kode i isolasjon</a:t>
            </a:r>
          </a:p>
        </p:txBody>
      </p:sp>
    </p:spTree>
    <p:extLst>
      <p:ext uri="{BB962C8B-B14F-4D97-AF65-F5344CB8AC3E}">
        <p14:creationId xmlns:p14="http://schemas.microsoft.com/office/powerpoint/2010/main" val="100281449"/>
      </p:ext>
    </p:extLst>
  </p:cSld>
  <p:clrMapOvr>
    <a:masterClrMapping/>
  </p:clrMapOvr>
  <p:transition spd="med"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Edderkoppen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Service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Operasjon 1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Operasjon 2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Logisk sjekk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Operasjon 3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Return</a:t>
            </a:r>
          </a:p>
        </p:txBody>
      </p:sp>
      <p:pic>
        <p:nvPicPr>
          <p:cNvPr id="4" name="Content Placeholder 4" descr="Spiderweb in darkness">
            <a:extLst>
              <a:ext uri="{FF2B5EF4-FFF2-40B4-BE49-F238E27FC236}">
                <a16:creationId xmlns:a16="http://schemas.microsoft.com/office/drawing/2014/main" id="{B2CE7D8E-349F-3047-41A0-C66100B222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8246" y="492263"/>
            <a:ext cx="2010096" cy="133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797356"/>
      </p:ext>
    </p:extLst>
  </p:cSld>
  <p:clrMapOvr>
    <a:masterClrMapping/>
  </p:clrMapOvr>
  <p:transition spd="med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51B9-EBC6-981E-3FCB-0B61C619D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Hvordan ser kode ut?</a:t>
            </a:r>
          </a:p>
        </p:txBody>
      </p:sp>
      <p:pic>
        <p:nvPicPr>
          <p:cNvPr id="5" name="Content Placeholder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54F6B805-D441-7D22-7DD0-CEDF99BDC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69958" y="1909349"/>
            <a:ext cx="1658235" cy="2165695"/>
          </a:xfrm>
        </p:spPr>
      </p:pic>
      <p:pic>
        <p:nvPicPr>
          <p:cNvPr id="9" name="Picture 8" descr="Text, chat or text message&#10;&#10;Description automatically generated">
            <a:extLst>
              <a:ext uri="{FF2B5EF4-FFF2-40B4-BE49-F238E27FC236}">
                <a16:creationId xmlns:a16="http://schemas.microsoft.com/office/drawing/2014/main" id="{A9B9DAA4-B71C-EC30-A53A-CE5F0824A8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6186" y="370700"/>
            <a:ext cx="2292627" cy="1719470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B7ED37B7-DDCD-92CE-8378-F3BAE8552C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3125" y="2513772"/>
            <a:ext cx="3328885" cy="2421007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168F51A1-F259-3668-AC2C-807A7ED078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3162" y="2474221"/>
            <a:ext cx="2964967" cy="85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181734"/>
      </p:ext>
    </p:extLst>
  </p:cSld>
  <p:clrMapOvr>
    <a:masterClrMapping/>
  </p:clrMapOvr>
  <p:transition spd="med"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Matrjosjka-en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Funksjon 1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Funksjon 2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nb-NO" dirty="0"/>
              <a:t>Funksjon 3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nb-NO" dirty="0"/>
              <a:t>Funksjon 4</a:t>
            </a:r>
          </a:p>
          <a:p>
            <a:pPr marL="2000250" lvl="4" indent="-285750">
              <a:buFont typeface="Arial" panose="020B0604020202020204" pitchFamily="34" charset="0"/>
              <a:buChar char="•"/>
            </a:pPr>
            <a:r>
              <a:rPr lang="nb-NO" dirty="0"/>
              <a:t>Funksjon 5</a:t>
            </a:r>
          </a:p>
          <a:p>
            <a:pPr marL="2171700" lvl="5" indent="-285750"/>
            <a:r>
              <a:rPr lang="nb-NO" dirty="0"/>
              <a:t>Funksjon 6</a:t>
            </a:r>
          </a:p>
          <a:p>
            <a:pPr marL="2514600" lvl="6" indent="-285750"/>
            <a:r>
              <a:rPr lang="nb-NO" dirty="0"/>
              <a:t>Funksjon 7</a:t>
            </a:r>
          </a:p>
          <a:p>
            <a:pPr marL="2857500" lvl="7" indent="-285750"/>
            <a:r>
              <a:rPr lang="nb-NO" dirty="0"/>
              <a:t>Funksjon 8</a:t>
            </a:r>
          </a:p>
          <a:p>
            <a:pPr marL="3200400" lvl="8" indent="-285750"/>
            <a:r>
              <a:rPr lang="nb-NO" dirty="0"/>
              <a:t>Funksjon 9</a:t>
            </a:r>
          </a:p>
          <a:p>
            <a:pPr marL="3200400" lvl="8" indent="-285750"/>
            <a:endParaRPr lang="nb-NO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CE2E438-648E-6811-988E-E9301EF41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629" y="959325"/>
            <a:ext cx="1483498" cy="98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683868"/>
      </p:ext>
    </p:extLst>
  </p:cSld>
  <p:clrMapOvr>
    <a:masterClrMapping/>
  </p:clrMapOvr>
  <p:transition spd="med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B6173-05D3-DB6F-F17D-A3D2FDB7B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Mutering av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4DE01-4F83-DA64-F4E6-323F8D78D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Service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Metode 1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Metode 2 med misvisende navn som muterer data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Metode 3</a:t>
            </a:r>
          </a:p>
        </p:txBody>
      </p:sp>
    </p:spTree>
    <p:extLst>
      <p:ext uri="{BB962C8B-B14F-4D97-AF65-F5344CB8AC3E}">
        <p14:creationId xmlns:p14="http://schemas.microsoft.com/office/powerpoint/2010/main" val="630313902"/>
      </p:ext>
    </p:extLst>
  </p:cSld>
  <p:clrMapOvr>
    <a:masterClrMapping/>
  </p:clrMapOvr>
  <p:transition spd="med"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Kasting av 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Feilhåndtering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Service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nb-NO" dirty="0"/>
              <a:t>Metode 1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nb-NO" dirty="0"/>
              <a:t>Metode 2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nb-NO" dirty="0"/>
              <a:t>Metode 3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nb-NO" dirty="0"/>
              <a:t>Metode 4</a:t>
            </a:r>
          </a:p>
          <a:p>
            <a:pPr marL="2000250" lvl="4" indent="-285750">
              <a:buFont typeface="Arial" panose="020B0604020202020204" pitchFamily="34" charset="0"/>
              <a:buChar char="•"/>
            </a:pPr>
            <a:r>
              <a:rPr lang="nb-NO" dirty="0"/>
              <a:t>Metode 5 som kaster exception</a:t>
            </a:r>
          </a:p>
          <a:p>
            <a:pPr marL="971550" lvl="2" indent="-285750">
              <a:buFont typeface="Arial" panose="020B0604020202020204" pitchFamily="34" charset="0"/>
              <a:buChar char="•"/>
            </a:pPr>
            <a:r>
              <a:rPr lang="nb-NO" dirty="0"/>
              <a:t>Metode 6 med sideeffekter</a:t>
            </a:r>
          </a:p>
        </p:txBody>
      </p:sp>
    </p:spTree>
    <p:extLst>
      <p:ext uri="{BB962C8B-B14F-4D97-AF65-F5344CB8AC3E}">
        <p14:creationId xmlns:p14="http://schemas.microsoft.com/office/powerpoint/2010/main" val="802177360"/>
      </p:ext>
    </p:extLst>
  </p:cSld>
  <p:clrMapOvr>
    <a:masterClrMapping/>
  </p:clrMapOvr>
  <p:transition spd="med"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Kasting av exceptions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Krever tester for å bevise at exceptions blir håndtert riktig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Lett å gjøre endringer som kompileren ikke klager på</a:t>
            </a:r>
          </a:p>
        </p:txBody>
      </p:sp>
    </p:spTree>
    <p:extLst>
      <p:ext uri="{BB962C8B-B14F-4D97-AF65-F5344CB8AC3E}">
        <p14:creationId xmlns:p14="http://schemas.microsoft.com/office/powerpoint/2010/main" val="1772766040"/>
      </p:ext>
    </p:extLst>
  </p:cSld>
  <p:clrMapOvr>
    <a:masterClrMapping/>
  </p:clrMapOvr>
  <p:transition spd="med"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E206-653F-DF2B-3FB6-E509984A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Rene funksjoner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5D74D-9E72-CB3F-E610-F042DF68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Insert jesus</a:t>
            </a:r>
          </a:p>
        </p:txBody>
      </p:sp>
    </p:spTree>
    <p:extLst>
      <p:ext uri="{BB962C8B-B14F-4D97-AF65-F5344CB8AC3E}">
        <p14:creationId xmlns:p14="http://schemas.microsoft.com/office/powerpoint/2010/main" val="4061797138"/>
      </p:ext>
    </p:extLst>
  </p:cSld>
  <p:clrMapOvr>
    <a:masterClrMapping/>
  </p:clrMapOvr>
  <p:transition spd="med"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8E206-653F-DF2B-3FB6-E509984A4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Rene funksjoner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5D74D-9E72-CB3F-E610-F042DF68FF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&lt;Bilde av prikker og piler&gt;</a:t>
            </a:r>
          </a:p>
          <a:p>
            <a:endParaRPr lang="nb-NO" dirty="0"/>
          </a:p>
          <a:p>
            <a:r>
              <a:rPr lang="nb-NO" dirty="0"/>
              <a:t>Injective</a:t>
            </a:r>
          </a:p>
          <a:p>
            <a:r>
              <a:rPr lang="nb-NO" dirty="0"/>
              <a:t>Surjective</a:t>
            </a:r>
          </a:p>
          <a:p>
            <a:r>
              <a:rPr lang="nb-NO" dirty="0"/>
              <a:t>Definert for alle verdier</a:t>
            </a:r>
          </a:p>
          <a:p>
            <a:r>
              <a:rPr lang="nb-NO" dirty="0"/>
              <a:t>Ingen side-effekter</a:t>
            </a:r>
          </a:p>
          <a:p>
            <a:r>
              <a:rPr lang="nb-NO" dirty="0"/>
              <a:t>Veldig lett å enhetsteste</a:t>
            </a:r>
          </a:p>
        </p:txBody>
      </p:sp>
    </p:spTree>
    <p:extLst>
      <p:ext uri="{BB962C8B-B14F-4D97-AF65-F5344CB8AC3E}">
        <p14:creationId xmlns:p14="http://schemas.microsoft.com/office/powerpoint/2010/main" val="2242777324"/>
      </p:ext>
    </p:extLst>
  </p:cSld>
  <p:clrMapOvr>
    <a:masterClrMapping/>
  </p:clrMapOvr>
  <p:transition spd="med"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Rene funksjoner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Hva skjer når ikke alle verdier er definert?!</a:t>
            </a:r>
          </a:p>
          <a:p>
            <a:r>
              <a:rPr lang="nb-NO" dirty="0"/>
              <a:t>Kaste exception?!</a:t>
            </a:r>
          </a:p>
          <a:p>
            <a:endParaRPr lang="nb-NO" dirty="0"/>
          </a:p>
          <a:p>
            <a:endParaRPr lang="nb-NO" dirty="0"/>
          </a:p>
          <a:p>
            <a:endParaRPr lang="nb-NO" dirty="0"/>
          </a:p>
        </p:txBody>
      </p:sp>
      <p:graphicFrame>
        <p:nvGraphicFramePr>
          <p:cNvPr id="8" name="Content Placeholder 12">
            <a:extLst>
              <a:ext uri="{FF2B5EF4-FFF2-40B4-BE49-F238E27FC236}">
                <a16:creationId xmlns:a16="http://schemas.microsoft.com/office/drawing/2014/main" id="{4C954CCE-FF2E-BC26-8CAE-2A256CA0A0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916474"/>
              </p:ext>
            </p:extLst>
          </p:nvPr>
        </p:nvGraphicFramePr>
        <p:xfrm>
          <a:off x="1371600" y="2973388"/>
          <a:ext cx="5376863" cy="3586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16" name="Content Placeholder 12">
                        <a:extLst>
                          <a:ext uri="{FF2B5EF4-FFF2-40B4-BE49-F238E27FC236}">
                            <a16:creationId xmlns:a16="http://schemas.microsoft.com/office/drawing/2014/main" id="{0DA12593-8F38-4A67-FCA4-DB68FD0713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2973388"/>
                        <a:ext cx="5376863" cy="3586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3973794"/>
      </p:ext>
    </p:extLst>
  </p:cSld>
  <p:clrMapOvr>
    <a:masterClrMapping/>
  </p:clrMapOvr>
  <p:transition spd="med"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Rene funksjoner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0B76A245-C00B-D608-4A38-996BAA9E8294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0056642"/>
              </p:ext>
            </p:extLst>
          </p:nvPr>
        </p:nvGraphicFramePr>
        <p:xfrm>
          <a:off x="1371600" y="1708150"/>
          <a:ext cx="5376863" cy="3586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1708150"/>
                        <a:ext cx="5376863" cy="3586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Content Placeholder 12">
            <a:extLst>
              <a:ext uri="{FF2B5EF4-FFF2-40B4-BE49-F238E27FC236}">
                <a16:creationId xmlns:a16="http://schemas.microsoft.com/office/drawing/2014/main" id="{0DA12593-8F38-4A67-FCA4-DB68FD0713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2071881"/>
              </p:ext>
            </p:extLst>
          </p:nvPr>
        </p:nvGraphicFramePr>
        <p:xfrm>
          <a:off x="1371600" y="2973388"/>
          <a:ext cx="5376863" cy="3586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4" imgW="6093360" imgH="4064040" progId="Word.OpenDocumentText.12">
                  <p:embed/>
                </p:oleObj>
              </mc:Choice>
              <mc:Fallback>
                <p:oleObj name="Document" r:id="rId4" imgW="6093360" imgH="4064040" progId="Word.OpenDocumentText.12">
                  <p:embed/>
                  <p:pic>
                    <p:nvPicPr>
                      <p:cNvPr id="13" name="Content Placeholder 12">
                        <a:extLst>
                          <a:ext uri="{FF2B5EF4-FFF2-40B4-BE49-F238E27FC236}">
                            <a16:creationId xmlns:a16="http://schemas.microsoft.com/office/drawing/2014/main" id="{0B76A245-C00B-D608-4A38-996BAA9E82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71600" y="2973388"/>
                        <a:ext cx="5376863" cy="3586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0562133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43586-32C1-88CA-242B-30659FA92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Exceptions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19AB6-C92E-1DE0-4BE1-73327B8CCF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Hvis noe mangler =&gt; null eller kaste exception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Er det eksepsjonelt?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Fail fast – Gi litt blanke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Seperation of concerns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Det på toppen må vite om alt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Eller det langt nede må vite om toppen</a:t>
            </a:r>
          </a:p>
        </p:txBody>
      </p:sp>
    </p:spTree>
    <p:extLst>
      <p:ext uri="{BB962C8B-B14F-4D97-AF65-F5344CB8AC3E}">
        <p14:creationId xmlns:p14="http://schemas.microsoft.com/office/powerpoint/2010/main" val="3868532464"/>
      </p:ext>
    </p:extLst>
  </p:cSld>
  <p:clrMapOvr>
    <a:masterClrMapping/>
  </p:clrMapOvr>
  <p:transition spd="med">
    <p:fad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8A7AD3-66FA-BC1C-4D38-AD577F3E72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Min yndlingskode</a:t>
            </a:r>
          </a:p>
        </p:txBody>
      </p:sp>
    </p:spTree>
    <p:extLst>
      <p:ext uri="{BB962C8B-B14F-4D97-AF65-F5344CB8AC3E}">
        <p14:creationId xmlns:p14="http://schemas.microsoft.com/office/powerpoint/2010/main" val="2374072626"/>
      </p:ext>
    </p:extLst>
  </p:cSld>
  <p:clrMapOvr>
    <a:masterClrMapping/>
  </p:clrMapOvr>
  <p:transition spd="med"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DC949-8D2A-B3ED-6C01-D9C9E1BB1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Min yndlingskode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11BD0-A0BA-9D30-3732-90D9AF8290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Enkelt eksempel med semantic versioning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0.0.1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nb-NO" dirty="0"/>
              <a:t>7.103.0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Typesikkert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Feilhåndtering</a:t>
            </a:r>
          </a:p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055625695"/>
      </p:ext>
    </p:extLst>
  </p:cSld>
  <p:clrMapOvr>
    <a:masterClrMapping/>
  </p:clrMapOvr>
  <p:transition spd="med"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C8825-EC43-4081-2AC2-199E795FA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Min yndlingsfunksjon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5E17E66-713C-11ED-96C8-9D58DD7B1479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9514362"/>
              </p:ext>
            </p:extLst>
          </p:nvPr>
        </p:nvGraphicFramePr>
        <p:xfrm>
          <a:off x="1371600" y="1708150"/>
          <a:ext cx="4746625" cy="3167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1708150"/>
                        <a:ext cx="4746625" cy="3167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0661884"/>
      </p:ext>
    </p:extLst>
  </p:cSld>
  <p:clrMapOvr>
    <a:masterClrMapping/>
  </p:clrMapOvr>
  <p:transition spd="med"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AD6A5C-A871-3F81-2212-4E6B6FFE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Del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3A283-8408-30C2-1CFF-1D17EF0EC0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/>
              <a:t>Exception</a:t>
            </a:r>
          </a:p>
          <a:p>
            <a:r>
              <a:rPr lang="nb-NO" dirty="0"/>
              <a:t>Result</a:t>
            </a:r>
          </a:p>
          <a:p>
            <a:r>
              <a:rPr lang="nb-NO" dirty="0"/>
              <a:t>Kleislikomposisjon</a:t>
            </a:r>
          </a:p>
        </p:txBody>
      </p:sp>
    </p:spTree>
    <p:extLst>
      <p:ext uri="{BB962C8B-B14F-4D97-AF65-F5344CB8AC3E}">
        <p14:creationId xmlns:p14="http://schemas.microsoft.com/office/powerpoint/2010/main" val="1123842021"/>
      </p:ext>
    </p:extLst>
  </p:cSld>
  <p:clrMapOvr>
    <a:masterClrMapping/>
  </p:clrMapOvr>
  <p:transition spd="med"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395800607"/>
      </p:ext>
    </p:extLst>
  </p:cSld>
  <p:clrMapOvr>
    <a:masterClrMapping/>
  </p:clrMapOvr>
  <p:transition spd="med"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439560242"/>
      </p:ext>
    </p:extLst>
  </p:cSld>
  <p:clrMapOvr>
    <a:masterClrMapping/>
  </p:clrMapOvr>
  <p:transition spd="med">
    <p:fade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48A7AD3-66FA-BC1C-4D38-AD577F3E72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Hjelp bak kulissene</a:t>
            </a:r>
          </a:p>
        </p:txBody>
      </p:sp>
    </p:spTree>
    <p:extLst>
      <p:ext uri="{BB962C8B-B14F-4D97-AF65-F5344CB8AC3E}">
        <p14:creationId xmlns:p14="http://schemas.microsoft.com/office/powerpoint/2010/main" val="2112859682"/>
      </p:ext>
    </p:extLst>
  </p:cSld>
  <p:clrMapOvr>
    <a:masterClrMapping/>
  </p:clrMapOvr>
  <p:transition spd="med">
    <p:fad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C# – await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120827B-3BF3-5520-11D0-6AEFB28B763C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7412941"/>
              </p:ext>
            </p:extLst>
          </p:nvPr>
        </p:nvGraphicFramePr>
        <p:xfrm>
          <a:off x="1482725" y="1708150"/>
          <a:ext cx="4524375" cy="316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267080" progId="Word.OpenDocumentText.12">
                  <p:embed/>
                </p:oleObj>
              </mc:Choice>
              <mc:Fallback>
                <p:oleObj name="Document" r:id="rId2" imgW="6093360" imgH="426708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82725" y="1708150"/>
                        <a:ext cx="4524375" cy="316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9792112"/>
      </p:ext>
    </p:extLst>
  </p:cSld>
  <p:clrMapOvr>
    <a:masterClrMapping/>
  </p:clrMapOvr>
  <p:transition spd="med"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Rust – ? operator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5AEFC3A-E974-C29D-3E39-B65AD88D8385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2665047"/>
              </p:ext>
            </p:extLst>
          </p:nvPr>
        </p:nvGraphicFramePr>
        <p:xfrm>
          <a:off x="1370013" y="1708150"/>
          <a:ext cx="4749800" cy="316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0013" y="1708150"/>
                        <a:ext cx="4749800" cy="316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0939109"/>
      </p:ext>
    </p:extLst>
  </p:cSld>
  <p:clrMapOvr>
    <a:masterClrMapping/>
  </p:clrMapOvr>
  <p:transition spd="med">
    <p:fade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Arrow (Kotlin) – effect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2AAB93C-22EC-3483-6A56-BC9D7B428436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0597807"/>
              </p:ext>
            </p:extLst>
          </p:nvPr>
        </p:nvGraphicFramePr>
        <p:xfrm>
          <a:off x="1371600" y="1708150"/>
          <a:ext cx="4746625" cy="3167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6093360" imgH="4064040" progId="Word.OpenDocumentText.12">
                  <p:embed/>
                </p:oleObj>
              </mc:Choice>
              <mc:Fallback>
                <p:oleObj name="Document" r:id="rId2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71600" y="1708150"/>
                        <a:ext cx="4746625" cy="3167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65155925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3A6C544D-5DD0-3D54-D28C-0140F33A3E1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65187" y="1938257"/>
            <a:ext cx="7305145" cy="270843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public void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assertAuthorized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requiredAccessRightCodes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.isEmpty())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throw new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APIException(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500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"Acceses rights må ha verdi"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requiredAccessRightCodes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.contains(AuthorizerConstants.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TILSVAR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.value()) &amp;&amp;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requiredAccessRightCodes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.contains(AuthorizerConstants.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INNSENDING_EKSISTERENDE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.value())))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return;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Advokat advokat = getAdvokat(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personId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if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(advokat ==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|| advokat.getFnr() ==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null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||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""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.equals(advokat.getFnr()))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throw new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APIException(HttpStatus.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SC_FORBIDDEN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APIExceptionConstants.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FANTIKKEPERSONID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 "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personId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if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(!advokat.getAdvokatInfo().isAktoerportalBruker()) {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throw new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APIException(HttpStatus.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SC_FORBIDDEN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APIExceptionConstants.</a:t>
            </a:r>
            <a:r>
              <a:rPr kumimoji="0" lang="nb-NO" altLang="nb-NO" sz="10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PERSONIKKEPORTALBRUKER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 personid:"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personId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nb-NO" altLang="nb-NO" sz="1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endParaRPr kumimoji="0" lang="nb-NO" altLang="nb-NO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19409CA-62B6-F855-B70B-6EDD1C0F0CC5}"/>
              </a:ext>
            </a:extLst>
          </p:cNvPr>
          <p:cNvSpPr txBox="1">
            <a:spLocks/>
          </p:cNvSpPr>
          <p:nvPr/>
        </p:nvSpPr>
        <p:spPr>
          <a:xfrm>
            <a:off x="430542" y="375309"/>
            <a:ext cx="4357358" cy="893510"/>
          </a:xfrm>
          <a:prstGeom prst="rect">
            <a:avLst/>
          </a:prstGeom>
        </p:spPr>
        <p:txBody>
          <a:bodyPr vert="horz" lIns="54000" tIns="54000" rIns="54000" bIns="54000" rtlCol="0" anchor="t">
            <a:noAutofit/>
          </a:bodyPr>
          <a:lstStyle>
            <a:lvl1pPr algn="l" defTabSz="685800" rtl="0" eaLnBrk="1" latinLnBrk="0" hangingPunct="1">
              <a:lnSpc>
                <a:spcPts val="3200"/>
              </a:lnSpc>
              <a:spcBef>
                <a:spcPct val="0"/>
              </a:spcBef>
              <a:buNone/>
              <a:defRPr sz="3000" kern="1200">
                <a:solidFill>
                  <a:schemeClr val="tx1"/>
                </a:solidFill>
                <a:latin typeface="Newzald Book" charset="0"/>
                <a:ea typeface="Newzald Book" charset="0"/>
                <a:cs typeface="Newzald Book" charset="0"/>
              </a:defRPr>
            </a:lvl1pPr>
          </a:lstStyle>
          <a:p>
            <a:r>
              <a:rPr lang="nb-NO" dirty="0"/>
              <a:t>Tilgangskontroll i Lovisa</a:t>
            </a:r>
          </a:p>
        </p:txBody>
      </p:sp>
    </p:spTree>
    <p:extLst>
      <p:ext uri="{BB962C8B-B14F-4D97-AF65-F5344CB8AC3E}">
        <p14:creationId xmlns:p14="http://schemas.microsoft.com/office/powerpoint/2010/main" val="2019363841"/>
      </p:ext>
    </p:extLst>
  </p:cSld>
  <p:clrMapOvr>
    <a:masterClrMapping/>
  </p:clrMapOvr>
  <p:transition spd="med">
    <p:fade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FD564-20BD-BC55-9168-9A63BEC3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FEB5F-F988-DD7C-B94B-2EC72D986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68543721"/>
      </p:ext>
    </p:extLst>
  </p:cSld>
  <p:clrMapOvr>
    <a:masterClrMapping/>
  </p:clrMapOvr>
  <p:transition spd="med">
    <p:fade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A9B1739-D1A0-9A95-B72B-3925DD912D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/>
              <a:t>Ikke alt som glitrer er gull</a:t>
            </a:r>
          </a:p>
        </p:txBody>
      </p:sp>
    </p:spTree>
    <p:extLst>
      <p:ext uri="{BB962C8B-B14F-4D97-AF65-F5344CB8AC3E}">
        <p14:creationId xmlns:p14="http://schemas.microsoft.com/office/powerpoint/2010/main" val="473932655"/>
      </p:ext>
    </p:extLst>
  </p:cSld>
  <p:clrMapOvr>
    <a:masterClrMapping/>
  </p:clrMapOvr>
  <p:transition spd="med">
    <p:fad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FD564-20BD-BC55-9168-9A63BEC3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Ikke alt som glitrer er gull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FEB5F-F988-DD7C-B94B-2EC72D986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Result/Either 👍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when/is pattern matching 👍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bind og apply 🤷‍♀️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Biblioteker med masse funksjonalitet ⚠️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49059638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For de spesielt interesserte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F# for Fun and Profit</a:t>
            </a:r>
            <a:endParaRPr lang="en-US" dirty="0">
              <a:hlinkClick r:id="rId3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Domain Modeling Made Functional - Scott </a:t>
            </a:r>
            <a:r>
              <a:rPr lang="en-US" dirty="0" err="1">
                <a:hlinkClick r:id="rId3"/>
              </a:rPr>
              <a:t>Wlaschin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>
                <a:hlinkClick r:id="rId4"/>
              </a:rPr>
              <a:t>Category theory - Bartosz Milewski</a:t>
            </a:r>
            <a:endParaRPr lang="nb-NO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0C0BB212-9BC9-43CF-803A-D503B9F495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3662" y="1309204"/>
            <a:ext cx="2151407" cy="2581688"/>
          </a:xfrm>
          <a:prstGeom prst="rect">
            <a:avLst/>
          </a:prstGeom>
        </p:spPr>
      </p:pic>
      <p:pic>
        <p:nvPicPr>
          <p:cNvPr id="7" name="Picture 6" descr="A person with curly hair&#10;&#10;Description automatically generated with medium confidence">
            <a:extLst>
              <a:ext uri="{FF2B5EF4-FFF2-40B4-BE49-F238E27FC236}">
                <a16:creationId xmlns:a16="http://schemas.microsoft.com/office/drawing/2014/main" id="{50A0D4A7-4BB3-E6C9-DD06-96ABA126ACF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8679" y="3015696"/>
            <a:ext cx="1676400" cy="1676400"/>
          </a:xfrm>
          <a:prstGeom prst="rect">
            <a:avLst/>
          </a:prstGeom>
        </p:spPr>
      </p:pic>
      <p:pic>
        <p:nvPicPr>
          <p:cNvPr id="9" name="Picture 8" descr="A picture containing text, clock, device&#10;&#10;Description automatically generated">
            <a:extLst>
              <a:ext uri="{FF2B5EF4-FFF2-40B4-BE49-F238E27FC236}">
                <a16:creationId xmlns:a16="http://schemas.microsoft.com/office/drawing/2014/main" id="{65246C10-50C7-3407-7A19-E2F6FDE1FB4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2522" y="1091334"/>
            <a:ext cx="2123796" cy="7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873409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E856D01-8988-13BE-82AE-1678474659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8611904"/>
              </p:ext>
            </p:extLst>
          </p:nvPr>
        </p:nvGraphicFramePr>
        <p:xfrm>
          <a:off x="1526381" y="1587502"/>
          <a:ext cx="6091238" cy="4059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6093360" imgH="4064040" progId="Word.OpenDocumentText.12">
                  <p:embed/>
                </p:oleObj>
              </mc:Choice>
              <mc:Fallback>
                <p:oleObj name="Document" r:id="rId3" imgW="6093360" imgH="4064040" progId="Word.OpenDocumentTex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6381" y="1587502"/>
                        <a:ext cx="6091238" cy="4059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C8801FA-92A1-B599-B2E0-671B61A74CC8}"/>
              </a:ext>
            </a:extLst>
          </p:cNvPr>
          <p:cNvSpPr txBox="1">
            <a:spLocks/>
          </p:cNvSpPr>
          <p:nvPr/>
        </p:nvSpPr>
        <p:spPr>
          <a:xfrm>
            <a:off x="430542" y="375309"/>
            <a:ext cx="4357358" cy="893510"/>
          </a:xfrm>
          <a:prstGeom prst="rect">
            <a:avLst/>
          </a:prstGeom>
        </p:spPr>
        <p:txBody>
          <a:bodyPr vert="horz" lIns="54000" tIns="54000" rIns="54000" bIns="54000" rtlCol="0" anchor="t">
            <a:noAutofit/>
          </a:bodyPr>
          <a:lstStyle>
            <a:lvl1pPr algn="l" defTabSz="685800" rtl="0" eaLnBrk="1" latinLnBrk="0" hangingPunct="1">
              <a:lnSpc>
                <a:spcPts val="3200"/>
              </a:lnSpc>
              <a:spcBef>
                <a:spcPct val="0"/>
              </a:spcBef>
              <a:buNone/>
              <a:defRPr sz="3000" kern="1200">
                <a:solidFill>
                  <a:schemeClr val="tx1"/>
                </a:solidFill>
                <a:latin typeface="Newzald Book" charset="0"/>
                <a:ea typeface="Newzald Book" charset="0"/>
                <a:cs typeface="Newzald Book" charset="0"/>
              </a:defRPr>
            </a:lvl1pPr>
          </a:lstStyle>
          <a:p>
            <a:r>
              <a:rPr lang="nb-NO" dirty="0"/>
              <a:t>Feilhåndtering i Aktørportalen for advokater</a:t>
            </a:r>
          </a:p>
        </p:txBody>
      </p:sp>
    </p:spTree>
    <p:extLst>
      <p:ext uri="{BB962C8B-B14F-4D97-AF65-F5344CB8AC3E}">
        <p14:creationId xmlns:p14="http://schemas.microsoft.com/office/powerpoint/2010/main" val="1190464149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8D4D-DF43-60CE-132A-F5DEBD669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Mutering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DBCC8-5F4F-3413-9C72-1B022240E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Alt kan påvirke alt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/>
              <a:t>Shared state er skummelt</a:t>
            </a:r>
          </a:p>
        </p:txBody>
      </p:sp>
    </p:spTree>
    <p:extLst>
      <p:ext uri="{BB962C8B-B14F-4D97-AF65-F5344CB8AC3E}">
        <p14:creationId xmlns:p14="http://schemas.microsoft.com/office/powerpoint/2010/main" val="4194201011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NORMAL">
  <a:themeElements>
    <a:clrScheme name="new-black">
      <a:dk1>
        <a:srgbClr val="0E0E0E"/>
      </a:dk1>
      <a:lt1>
        <a:srgbClr val="FFFFFF"/>
      </a:lt1>
      <a:dk2>
        <a:srgbClr val="162365"/>
      </a:dk2>
      <a:lt2>
        <a:srgbClr val="CECECD"/>
      </a:lt2>
      <a:accent1>
        <a:srgbClr val="FF5B5B"/>
      </a:accent1>
      <a:accent2>
        <a:srgbClr val="7E9CB9"/>
      </a:accent2>
      <a:accent3>
        <a:srgbClr val="9A14D0"/>
      </a:accent3>
      <a:accent4>
        <a:srgbClr val="FF8034"/>
      </a:accent4>
      <a:accent5>
        <a:srgbClr val="43CAFF"/>
      </a:accent5>
      <a:accent6>
        <a:srgbClr val="19DAC3"/>
      </a:accent6>
      <a:hlink>
        <a:srgbClr val="43CBFF"/>
      </a:hlink>
      <a:folHlink>
        <a:srgbClr val="43CBFF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>
          <a:defRPr sz="1300" dirty="0" smtClean="0">
            <a:solidFill>
              <a:schemeClr val="tx1"/>
            </a:solidFill>
            <a:latin typeface="DIN OT Light" charset="0"/>
            <a:ea typeface="DIN OT Light" charset="0"/>
            <a:cs typeface="DIN OT Light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tx1">
              <a:lumMod val="90000"/>
              <a:lumOff val="1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54000" tIns="54000" rIns="54000" bIns="54000" rtlCol="0">
        <a:spAutoFit/>
      </a:bodyPr>
      <a:lstStyle>
        <a:defPPr>
          <a:spcBef>
            <a:spcPts val="600"/>
          </a:spcBef>
          <a:spcAft>
            <a:spcPts val="600"/>
          </a:spcAft>
          <a:defRPr sz="1500" dirty="0" err="1" smtClean="0">
            <a:solidFill>
              <a:srgbClr val="1A1A1A"/>
            </a:solidFill>
            <a:latin typeface="DIN OT Light" charset="0"/>
            <a:ea typeface="DIN OT Light" charset="0"/>
            <a:cs typeface="DIN OT Ligh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ITEN/MYE TEKST (A.K.A. RAPPORT)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96043</TotalTime>
  <Words>1966</Words>
  <Application>Microsoft Office PowerPoint</Application>
  <PresentationFormat>On-screen Show (16:9)</PresentationFormat>
  <Paragraphs>369</Paragraphs>
  <Slides>73</Slides>
  <Notes>19</Notes>
  <HiddenSlides>4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73</vt:i4>
      </vt:variant>
    </vt:vector>
  </HeadingPairs>
  <TitlesOfParts>
    <vt:vector size="84" baseType="lpstr">
      <vt:lpstr>Arial</vt:lpstr>
      <vt:lpstr>Calibri</vt:lpstr>
      <vt:lpstr>Consolas</vt:lpstr>
      <vt:lpstr>DIN OT Light</vt:lpstr>
      <vt:lpstr>DINOT</vt:lpstr>
      <vt:lpstr>JetBrains Mono</vt:lpstr>
      <vt:lpstr>Newzald Book</vt:lpstr>
      <vt:lpstr>NORMAL</vt:lpstr>
      <vt:lpstr>LITEN/MYE TEKST (A.K.A. RAPPORT)</vt:lpstr>
      <vt:lpstr>Document</vt:lpstr>
      <vt:lpstr>OpenDocument Text</vt:lpstr>
      <vt:lpstr>Kleislikomposisjon og hvor den er å finne</vt:lpstr>
      <vt:lpstr>Abstract</vt:lpstr>
      <vt:lpstr>Reisen</vt:lpstr>
      <vt:lpstr>PowerPoint Presentation</vt:lpstr>
      <vt:lpstr>Kode som man kan «reasone» rundt</vt:lpstr>
      <vt:lpstr>Exceptions</vt:lpstr>
      <vt:lpstr>PowerPoint Presentation</vt:lpstr>
      <vt:lpstr>PowerPoint Presentation</vt:lpstr>
      <vt:lpstr>Mutering</vt:lpstr>
      <vt:lpstr>Rene funksjoner</vt:lpstr>
      <vt:lpstr>Resultat-typer</vt:lpstr>
      <vt:lpstr>Resultat-typer</vt:lpstr>
      <vt:lpstr>Resultat-typer</vt:lpstr>
      <vt:lpstr>Validerte typer</vt:lpstr>
      <vt:lpstr>Kode fra Aktørportalen for advokater</vt:lpstr>
      <vt:lpstr>Kode fra Aktørportalen for advokater</vt:lpstr>
      <vt:lpstr>Kode fra Aktørportalen for selvprosederende</vt:lpstr>
      <vt:lpstr>PowerPoint Presentation</vt:lpstr>
      <vt:lpstr>Exceptions</vt:lpstr>
      <vt:lpstr>Dommen</vt:lpstr>
      <vt:lpstr>Mutering</vt:lpstr>
      <vt:lpstr>Validerte typer</vt:lpstr>
      <vt:lpstr>Validerte typer med exception</vt:lpstr>
      <vt:lpstr>Validerte typer med Result</vt:lpstr>
      <vt:lpstr>Kode fra Aktørportalen for selvprosederende</vt:lpstr>
      <vt:lpstr>PowerPoint Presentation</vt:lpstr>
      <vt:lpstr>PowerPoint Presentation</vt:lpstr>
      <vt:lpstr>Semantisk versjonering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Major version</vt:lpstr>
      <vt:lpstr>PowerPoint Presentation</vt:lpstr>
      <vt:lpstr>Resultat av noe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Kjapt om Currying</vt:lpstr>
      <vt:lpstr>Apply 🤩✨</vt:lpstr>
      <vt:lpstr>PowerPoint Presentation</vt:lpstr>
      <vt:lpstr>Kontrollflyt</vt:lpstr>
      <vt:lpstr>Edderkoppen</vt:lpstr>
      <vt:lpstr>Hvordan ser kode ut?</vt:lpstr>
      <vt:lpstr>Matrjosjka-en</vt:lpstr>
      <vt:lpstr>Mutering av data</vt:lpstr>
      <vt:lpstr>Kasting av exceptions</vt:lpstr>
      <vt:lpstr>Kasting av exceptions</vt:lpstr>
      <vt:lpstr>Rene funksjoner</vt:lpstr>
      <vt:lpstr>Rene funksjoner</vt:lpstr>
      <vt:lpstr>Rene funksjoner</vt:lpstr>
      <vt:lpstr>Rene funksjoner</vt:lpstr>
      <vt:lpstr>PowerPoint Presentation</vt:lpstr>
      <vt:lpstr>Min yndlingskode</vt:lpstr>
      <vt:lpstr>Min yndlingsfunksjon</vt:lpstr>
      <vt:lpstr>Del 2</vt:lpstr>
      <vt:lpstr>PowerPoint Presentation</vt:lpstr>
      <vt:lpstr>PowerPoint Presentation</vt:lpstr>
      <vt:lpstr>PowerPoint Presentation</vt:lpstr>
      <vt:lpstr>C# – await</vt:lpstr>
      <vt:lpstr>Rust – ? operator</vt:lpstr>
      <vt:lpstr>Arrow (Kotlin) – effect</vt:lpstr>
      <vt:lpstr>PowerPoint Presentation</vt:lpstr>
      <vt:lpstr>PowerPoint Presentation</vt:lpstr>
      <vt:lpstr>Ikke alt som glitrer er gull</vt:lpstr>
      <vt:lpstr>For de spesielt interesserte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Anders Christensen</dc:creator>
  <cp:keywords/>
  <dc:description/>
  <cp:lastModifiedBy>Nikolas Rølland Hugsted</cp:lastModifiedBy>
  <cp:revision>1487</cp:revision>
  <dcterms:created xsi:type="dcterms:W3CDTF">2018-02-25T21:57:30Z</dcterms:created>
  <dcterms:modified xsi:type="dcterms:W3CDTF">2022-08-24T19:27:24Z</dcterms:modified>
  <cp:category/>
</cp:coreProperties>
</file>